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90" r:id="rId2"/>
    <p:sldMasterId id="2147483661" r:id="rId3"/>
  </p:sldMasterIdLst>
  <p:notesMasterIdLst>
    <p:notesMasterId r:id="rId17"/>
  </p:notesMasterIdLst>
  <p:sldIdLst>
    <p:sldId id="302" r:id="rId4"/>
    <p:sldId id="12849" r:id="rId5"/>
    <p:sldId id="12843" r:id="rId6"/>
    <p:sldId id="258" r:id="rId7"/>
    <p:sldId id="257" r:id="rId8"/>
    <p:sldId id="12847" r:id="rId9"/>
    <p:sldId id="12844" r:id="rId10"/>
    <p:sldId id="12845" r:id="rId11"/>
    <p:sldId id="12850" r:id="rId12"/>
    <p:sldId id="12841" r:id="rId13"/>
    <p:sldId id="584" r:id="rId14"/>
    <p:sldId id="12848" r:id="rId15"/>
    <p:sldId id="12846" r:id="rId16"/>
  </p:sldIdLst>
  <p:sldSz cx="9144000" cy="5143500" type="screen16x9"/>
  <p:notesSz cx="7077075" cy="9363075"/>
  <p:embeddedFontLst>
    <p:embeddedFont>
      <p:font typeface="Libre Baskerville" panose="02000000000000000000" pitchFamily="2" charset="0"/>
      <p:regular r:id="rId18"/>
      <p:bold r:id="rId19"/>
      <p:italic r:id="rId20"/>
    </p:embeddedFont>
    <p:embeddedFont>
      <p:font typeface="Times" panose="02020603050405020304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5">
          <p15:clr>
            <a:srgbClr val="A4A3A4"/>
          </p15:clr>
        </p15:guide>
        <p15:guide id="2" orient="horz" pos="899">
          <p15:clr>
            <a:srgbClr val="A4A3A4"/>
          </p15:clr>
        </p15:guide>
        <p15:guide id="3" orient="horz" pos="2940">
          <p15:clr>
            <a:srgbClr val="A4A3A4"/>
          </p15:clr>
        </p15:guide>
        <p15:guide id="4" orient="horz" pos="2052">
          <p15:clr>
            <a:srgbClr val="A4A3A4"/>
          </p15:clr>
        </p15:guide>
        <p15:guide id="5" orient="horz" pos="2552">
          <p15:clr>
            <a:srgbClr val="A4A3A4"/>
          </p15:clr>
        </p15:guide>
        <p15:guide id="6" orient="horz" pos="1521">
          <p15:clr>
            <a:srgbClr val="A4A3A4"/>
          </p15:clr>
        </p15:guide>
        <p15:guide id="7" orient="horz" pos="1908">
          <p15:clr>
            <a:srgbClr val="A4A3A4"/>
          </p15:clr>
        </p15:guide>
        <p15:guide id="8" orient="horz" pos="1620">
          <p15:clr>
            <a:srgbClr val="A4A3A4"/>
          </p15:clr>
        </p15:guide>
        <p15:guide id="9" pos="292">
          <p15:clr>
            <a:srgbClr val="A4A3A4"/>
          </p15:clr>
        </p15:guide>
        <p15:guide id="10" pos="5445">
          <p15:clr>
            <a:srgbClr val="A4A3A4"/>
          </p15:clr>
        </p15:guide>
        <p15:guide id="11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hb+AW8VPefuxKVGVR5jQ46b5juQ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3F0404-46EB-23D8-6085-BA2F03523F77}" name="Gabrielle Pribluda" initials="GP" userId="fbd20d386acb1241" providerId="Windows Live"/>
  <p188:author id="{6B54147B-041A-597A-301F-E7155BFCF156}" name="Christine Saunders" initials="CS" userId="e9f96398fd74ec69" providerId="Windows Live"/>
  <p188:author id="{4A6E40FD-5784-EB6D-477C-F5E4F43AC0BD}" name="Christine James" initials="CJ" userId="0a27e51954692b0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4832"/>
  </p:normalViewPr>
  <p:slideViewPr>
    <p:cSldViewPr snapToGrid="0">
      <p:cViewPr varScale="1">
        <p:scale>
          <a:sx n="123" d="100"/>
          <a:sy n="123" d="100"/>
        </p:scale>
        <p:origin x="1452" y="330"/>
      </p:cViewPr>
      <p:guideLst>
        <p:guide orient="horz" pos="305"/>
        <p:guide orient="horz" pos="899"/>
        <p:guide orient="horz" pos="2940"/>
        <p:guide orient="horz" pos="2052"/>
        <p:guide orient="horz" pos="2552"/>
        <p:guide orient="horz" pos="1521"/>
        <p:guide orient="horz" pos="1908"/>
        <p:guide orient="horz" pos="1620"/>
        <p:guide pos="292"/>
        <p:guide pos="544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3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4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08705" y="0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aaronwolowiec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Logo library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17FF-28CB-9243-AA12-2D00618EC8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9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>
          <a:extLst>
            <a:ext uri="{FF2B5EF4-FFF2-40B4-BE49-F238E27FC236}">
              <a16:creationId xmlns:a16="http://schemas.microsoft.com/office/drawing/2014/main" id="{3EF29956-673B-BF6D-5E9D-2033FABF8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>
            <a:extLst>
              <a:ext uri="{FF2B5EF4-FFF2-40B4-BE49-F238E27FC236}">
                <a16:creationId xmlns:a16="http://schemas.microsoft.com/office/drawing/2014/main" id="{4B52639C-FA4F-0FAF-91D6-5A9D6F6389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2:notes">
            <a:extLst>
              <a:ext uri="{FF2B5EF4-FFF2-40B4-BE49-F238E27FC236}">
                <a16:creationId xmlns:a16="http://schemas.microsoft.com/office/drawing/2014/main" id="{DB223411-11AB-9CDA-66CB-6B886C1A6F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LinkedIn links in the chat: </a:t>
            </a:r>
            <a:r>
              <a:rPr lang="en-CA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MS PMincho" panose="02020600040205080304" pitchFamily="18" charset="-128"/>
                <a:hlinkClick r:id="rId3"/>
              </a:rPr>
              <a:t>https://www.linkedin.com/in/aaronwolowiec/</a:t>
            </a:r>
            <a:r>
              <a:rPr lang="en-CA" sz="1800" dirty="0">
                <a:effectLst/>
                <a:latin typeface="Arial" panose="020B0604020202020204" pitchFamily="34" charset="0"/>
                <a:ea typeface="MS PMincho" panose="02020600040205080304" pitchFamily="18" charset="-128"/>
              </a:rPr>
              <a:t> </a:t>
            </a:r>
            <a:endParaRPr dirty="0"/>
          </a:p>
        </p:txBody>
      </p:sp>
      <p:sp>
        <p:nvSpPr>
          <p:cNvPr id="239" name="Google Shape;239;p2:notes">
            <a:extLst>
              <a:ext uri="{FF2B5EF4-FFF2-40B4-BE49-F238E27FC236}">
                <a16:creationId xmlns:a16="http://schemas.microsoft.com/office/drawing/2014/main" id="{4CF53102-C350-BF8A-EAA9-D534D00AFD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93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2:notes"/>
          <p:cNvSpPr txBox="1">
            <a:spLocks noGrp="1"/>
          </p:cNvSpPr>
          <p:nvPr>
            <p:ph type="body" idx="1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LinkedIn links in the chat: CDS https://www.linkedin.com/in/christinedsaunders/</a:t>
            </a:r>
            <a:endParaRPr dirty="0"/>
          </a:p>
        </p:txBody>
      </p:sp>
      <p:sp>
        <p:nvSpPr>
          <p:cNvPr id="239" name="Google Shape;239;p2:notes"/>
          <p:cNvSpPr txBox="1">
            <a:spLocks noGrp="1"/>
          </p:cNvSpPr>
          <p:nvPr>
            <p:ph type="sldNum" idx="12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:notes"/>
          <p:cNvSpPr txBox="1">
            <a:spLocks noGrp="1"/>
          </p:cNvSpPr>
          <p:nvPr>
            <p:ph type="body" idx="1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r>
              <a:rPr lang="en-US" cap="none"/>
              <a:t>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28" name="Google Shape;28;p26"/>
          <p:cNvSpPr txBox="1">
            <a:spLocks noGrp="1"/>
          </p:cNvSpPr>
          <p:nvPr>
            <p:ph type="body" idx="1"/>
          </p:nvPr>
        </p:nvSpPr>
        <p:spPr>
          <a:xfrm>
            <a:off x="457200" y="834450"/>
            <a:ext cx="8186738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2"/>
          </p:nvPr>
        </p:nvSpPr>
        <p:spPr>
          <a:xfrm>
            <a:off x="456079" y="1384489"/>
            <a:ext cx="8187859" cy="26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19C0E48E-1770-464E-6BE3-314BB5A54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9708" y="4752321"/>
            <a:ext cx="774230" cy="92318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cap="all" dirty="0"/>
              <a:t>Page </a:t>
            </a:r>
            <a:fld id="{2066355A-084C-D24E-9AD2-7E4FC41EA627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834450"/>
            <a:ext cx="8186738" cy="319087"/>
          </a:xfrm>
        </p:spPr>
        <p:txBody>
          <a:bodyPr/>
          <a:lstStyle>
            <a:lvl1pPr marL="0" indent="0">
              <a:buNone/>
              <a:defRPr sz="1600">
                <a:latin typeface="Times New Roman"/>
                <a:cs typeface="Times New Roma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6079" y="1384489"/>
            <a:ext cx="8187859" cy="2666812"/>
          </a:xfrm>
        </p:spPr>
        <p:txBody>
          <a:bodyPr/>
          <a:lstStyle>
            <a:lvl2pPr>
              <a:buAutoNum type="arabi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3EC0D0-0582-86FC-D63C-F598EDF62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9986" y="4747903"/>
            <a:ext cx="4814972" cy="11167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1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en-US" dirty="0"/>
              <a:t>GROWING VALUE: FINDINGS OF HALMYRE’S NON-PROFIT VALUE PROPOSITION SURVEY</a:t>
            </a:r>
          </a:p>
        </p:txBody>
      </p:sp>
      <p:pic>
        <p:nvPicPr>
          <p:cNvPr id="3" name="Picture 2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45C96F1C-E1EE-4E0B-95EA-0007B5116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1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 preserve="1">
  <p:cSld name="Two Colum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4698000" y="1319391"/>
            <a:ext cx="3945938" cy="50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8"/>
          <p:cNvSpPr txBox="1">
            <a:spLocks noGrp="1"/>
          </p:cNvSpPr>
          <p:nvPr>
            <p:ph type="body" idx="1"/>
          </p:nvPr>
        </p:nvSpPr>
        <p:spPr>
          <a:xfrm>
            <a:off x="463550" y="484189"/>
            <a:ext cx="3982450" cy="356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81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1" name="Google Shape;131;p8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8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33" name="Google Shape;13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31230" y="484188"/>
            <a:ext cx="827999" cy="39581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body" idx="2"/>
          </p:nvPr>
        </p:nvSpPr>
        <p:spPr>
          <a:xfrm>
            <a:off x="4697413" y="2365763"/>
            <a:ext cx="3946525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" name="Picture 2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FB095B29-BE0B-51C8-F515-9B1C909667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38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 preserve="1">
  <p:cSld name="One Colum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xfrm>
            <a:off x="457200" y="834450"/>
            <a:ext cx="8186738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2"/>
          </p:nvPr>
        </p:nvSpPr>
        <p:spPr>
          <a:xfrm>
            <a:off x="456079" y="1384489"/>
            <a:ext cx="8187859" cy="26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C2D42021-5798-353B-0E80-4933177BE3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30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Page Two" preserve="1">
  <p:cSld name="Break Page Two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0" descr="Halmyre_Powerpoint_Design_Breakpage_V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69716" cy="5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0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  <a:defRPr sz="4000" b="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0"/>
          <p:cNvSpPr txBox="1">
            <a:spLocks noGrp="1"/>
          </p:cNvSpPr>
          <p:nvPr>
            <p:ph type="body" idx="1"/>
          </p:nvPr>
        </p:nvSpPr>
        <p:spPr>
          <a:xfrm>
            <a:off x="463550" y="2104003"/>
            <a:ext cx="8180388" cy="65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800"/>
              <a:buNone/>
              <a:defRPr sz="1800">
                <a:solidFill>
                  <a:srgbClr val="898AA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600"/>
              <a:buNone/>
              <a:defRPr sz="1600">
                <a:solidFill>
                  <a:srgbClr val="898AA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898AA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0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47" name="Google Shape;14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10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2413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Page Three" preserve="1">
  <p:cSld name="Break Page Thre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1" descr="Halmyre_Powerpoint_Design_Break_Page_v0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4572"/>
            <a:ext cx="9177837" cy="516712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1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  <a:defRPr sz="4000" b="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1"/>
          <p:cNvSpPr txBox="1">
            <a:spLocks noGrp="1"/>
          </p:cNvSpPr>
          <p:nvPr>
            <p:ph type="body" idx="1"/>
          </p:nvPr>
        </p:nvSpPr>
        <p:spPr>
          <a:xfrm>
            <a:off x="463550" y="2104003"/>
            <a:ext cx="8180388" cy="65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800"/>
              <a:buNone/>
              <a:defRPr sz="1800">
                <a:solidFill>
                  <a:srgbClr val="898AA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600"/>
              <a:buNone/>
              <a:defRPr sz="1600">
                <a:solidFill>
                  <a:srgbClr val="898AA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898AA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1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11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6181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Page Quote" preserve="1">
  <p:cSld name="Break Page Quot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/>
          <p:nvPr/>
        </p:nvSpPr>
        <p:spPr>
          <a:xfrm>
            <a:off x="0" y="-4572"/>
            <a:ext cx="9144000" cy="5148072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ACAFA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12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  <a:defRPr sz="3600" b="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2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2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62" name="Google Shape;16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12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76919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 Page Three" preserve="1">
  <p:cSld name="1_Break Page Thre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77837" cy="516188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166" name="Google Shape;166;p13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  <a:defRPr sz="4000" b="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body" idx="1"/>
          </p:nvPr>
        </p:nvSpPr>
        <p:spPr>
          <a:xfrm>
            <a:off x="463550" y="2104003"/>
            <a:ext cx="8180388" cy="65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800"/>
              <a:buNone/>
              <a:defRPr sz="1800">
                <a:solidFill>
                  <a:srgbClr val="898AA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600"/>
              <a:buNone/>
              <a:defRPr sz="1600">
                <a:solidFill>
                  <a:srgbClr val="898AA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898AA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70" name="Google Shape;17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13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76571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Table" preserve="1">
  <p:cSld name="One Column with Tab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176" name="Google Shape;176;p14"/>
          <p:cNvSpPr txBox="1">
            <a:spLocks noGrp="1"/>
          </p:cNvSpPr>
          <p:nvPr>
            <p:ph type="body" idx="1"/>
          </p:nvPr>
        </p:nvSpPr>
        <p:spPr>
          <a:xfrm>
            <a:off x="457200" y="834450"/>
            <a:ext cx="8186738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body" idx="2"/>
          </p:nvPr>
        </p:nvSpPr>
        <p:spPr>
          <a:xfrm>
            <a:off x="457200" y="1380847"/>
            <a:ext cx="8186738" cy="109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94957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45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298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FBFD05CD-3EB0-5BA4-F302-A89FB7E56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7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 preserve="1">
  <p:cSld name="Team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182" name="Google Shape;182;p15"/>
          <p:cNvSpPr txBox="1">
            <a:spLocks noGrp="1"/>
          </p:cNvSpPr>
          <p:nvPr>
            <p:ph type="body" idx="1"/>
          </p:nvPr>
        </p:nvSpPr>
        <p:spPr>
          <a:xfrm>
            <a:off x="457200" y="834450"/>
            <a:ext cx="8186738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15"/>
          <p:cNvSpPr>
            <a:spLocks noGrp="1"/>
          </p:cNvSpPr>
          <p:nvPr>
            <p:ph type="pic" idx="2"/>
          </p:nvPr>
        </p:nvSpPr>
        <p:spPr>
          <a:xfrm>
            <a:off x="463550" y="1427163"/>
            <a:ext cx="2628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15"/>
          <p:cNvSpPr txBox="1">
            <a:spLocks noGrp="1"/>
          </p:cNvSpPr>
          <p:nvPr>
            <p:ph type="body" idx="3"/>
          </p:nvPr>
        </p:nvSpPr>
        <p:spPr>
          <a:xfrm>
            <a:off x="463550" y="2984638"/>
            <a:ext cx="2628000" cy="20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4"/>
          </p:nvPr>
        </p:nvSpPr>
        <p:spPr>
          <a:xfrm>
            <a:off x="462200" y="3226847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body" idx="5"/>
          </p:nvPr>
        </p:nvSpPr>
        <p:spPr>
          <a:xfrm>
            <a:off x="462200" y="3781980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15"/>
          <p:cNvSpPr>
            <a:spLocks noGrp="1"/>
          </p:cNvSpPr>
          <p:nvPr>
            <p:ph type="pic" idx="6"/>
          </p:nvPr>
        </p:nvSpPr>
        <p:spPr>
          <a:xfrm>
            <a:off x="3244544" y="1427163"/>
            <a:ext cx="2628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15"/>
          <p:cNvSpPr txBox="1">
            <a:spLocks noGrp="1"/>
          </p:cNvSpPr>
          <p:nvPr>
            <p:ph type="body" idx="7"/>
          </p:nvPr>
        </p:nvSpPr>
        <p:spPr>
          <a:xfrm>
            <a:off x="3243194" y="2984638"/>
            <a:ext cx="2629350" cy="20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body" idx="8"/>
          </p:nvPr>
        </p:nvSpPr>
        <p:spPr>
          <a:xfrm>
            <a:off x="3243194" y="3226847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body" idx="9"/>
          </p:nvPr>
        </p:nvSpPr>
        <p:spPr>
          <a:xfrm>
            <a:off x="3243194" y="3781980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15"/>
          <p:cNvSpPr>
            <a:spLocks noGrp="1"/>
          </p:cNvSpPr>
          <p:nvPr>
            <p:ph type="pic" idx="13"/>
          </p:nvPr>
        </p:nvSpPr>
        <p:spPr>
          <a:xfrm>
            <a:off x="6015938" y="1427163"/>
            <a:ext cx="2628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5"/>
          <p:cNvSpPr txBox="1">
            <a:spLocks noGrp="1"/>
          </p:cNvSpPr>
          <p:nvPr>
            <p:ph type="body" idx="14"/>
          </p:nvPr>
        </p:nvSpPr>
        <p:spPr>
          <a:xfrm>
            <a:off x="6015938" y="2984638"/>
            <a:ext cx="2628000" cy="20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body" idx="15"/>
          </p:nvPr>
        </p:nvSpPr>
        <p:spPr>
          <a:xfrm>
            <a:off x="6014588" y="3226847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body" idx="16"/>
          </p:nvPr>
        </p:nvSpPr>
        <p:spPr>
          <a:xfrm>
            <a:off x="6014588" y="3781980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783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 preserve="1">
  <p:cSld name="Thank You Slid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229600" cy="50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2" name="Google Shape;202;p17" descr="Halmyre_backgrou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7"/>
          <p:cNvSpPr txBox="1"/>
          <p:nvPr/>
        </p:nvSpPr>
        <p:spPr>
          <a:xfrm>
            <a:off x="457200" y="1232077"/>
            <a:ext cx="485422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7" descr="Halmyre_Logo_Reverse_TM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4394052"/>
            <a:ext cx="1188720" cy="294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17"/>
          <p:cNvCxnSpPr/>
          <p:nvPr/>
        </p:nvCxnSpPr>
        <p:spPr>
          <a:xfrm>
            <a:off x="457200" y="2335739"/>
            <a:ext cx="8186738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6" name="Google Shape;206;p17"/>
          <p:cNvSpPr txBox="1">
            <a:spLocks noGrp="1"/>
          </p:cNvSpPr>
          <p:nvPr>
            <p:ph type="body" idx="1"/>
          </p:nvPr>
        </p:nvSpPr>
        <p:spPr>
          <a:xfrm>
            <a:off x="464897" y="2517871"/>
            <a:ext cx="2028921" cy="2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2"/>
          </p:nvPr>
        </p:nvSpPr>
        <p:spPr>
          <a:xfrm>
            <a:off x="464897" y="2738614"/>
            <a:ext cx="2028921" cy="39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8" name="Google Shape;208;p17"/>
          <p:cNvCxnSpPr/>
          <p:nvPr/>
        </p:nvCxnSpPr>
        <p:spPr>
          <a:xfrm>
            <a:off x="457200" y="3592906"/>
            <a:ext cx="8186738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9" name="Google Shape;209;p17"/>
          <p:cNvSpPr txBox="1">
            <a:spLocks noGrp="1"/>
          </p:cNvSpPr>
          <p:nvPr>
            <p:ph type="body" idx="3"/>
          </p:nvPr>
        </p:nvSpPr>
        <p:spPr>
          <a:xfrm>
            <a:off x="3452800" y="2517871"/>
            <a:ext cx="2028921" cy="2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body" idx="4"/>
          </p:nvPr>
        </p:nvSpPr>
        <p:spPr>
          <a:xfrm>
            <a:off x="3452800" y="2738614"/>
            <a:ext cx="2028921" cy="39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body" idx="5"/>
          </p:nvPr>
        </p:nvSpPr>
        <p:spPr>
          <a:xfrm>
            <a:off x="6427422" y="2517871"/>
            <a:ext cx="2028921" cy="2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body" idx="6"/>
          </p:nvPr>
        </p:nvSpPr>
        <p:spPr>
          <a:xfrm>
            <a:off x="6427422" y="2738614"/>
            <a:ext cx="2028921" cy="39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/>
          <p:nvPr/>
        </p:nvSpPr>
        <p:spPr>
          <a:xfrm>
            <a:off x="6961895" y="4459412"/>
            <a:ext cx="99385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halmyre.com</a:t>
            </a:r>
            <a:endParaRPr sz="1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17"/>
          <p:cNvGrpSpPr/>
          <p:nvPr/>
        </p:nvGrpSpPr>
        <p:grpSpPr>
          <a:xfrm>
            <a:off x="8078547" y="4477459"/>
            <a:ext cx="598074" cy="195542"/>
            <a:chOff x="7924824" y="4435373"/>
            <a:chExt cx="761976" cy="249130"/>
          </a:xfrm>
        </p:grpSpPr>
        <p:pic>
          <p:nvPicPr>
            <p:cNvPr id="215" name="Google Shape;215;p17" descr="Halmyre_Social_Media.png"/>
            <p:cNvPicPr preferRelativeResize="0"/>
            <p:nvPr/>
          </p:nvPicPr>
          <p:blipFill rotWithShape="1">
            <a:blip r:embed="rId4">
              <a:alphaModFix/>
            </a:blip>
            <a:srcRect t="-22382" r="-14928" b="-38757"/>
            <a:stretch/>
          </p:blipFill>
          <p:spPr>
            <a:xfrm>
              <a:off x="8162961" y="4435373"/>
              <a:ext cx="229938" cy="243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7" descr="Halmyre_Social_Media.png"/>
            <p:cNvPicPr preferRelativeResize="0"/>
            <p:nvPr/>
          </p:nvPicPr>
          <p:blipFill rotWithShape="1">
            <a:blip r:embed="rId5">
              <a:alphaModFix/>
            </a:blip>
            <a:srcRect l="-19668" t="-15480" b="-34673"/>
            <a:stretch/>
          </p:blipFill>
          <p:spPr>
            <a:xfrm>
              <a:off x="7924824" y="4441124"/>
              <a:ext cx="252850" cy="243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7" descr="Halmyre_Social_Media.png"/>
            <p:cNvPicPr preferRelativeResize="0"/>
            <p:nvPr/>
          </p:nvPicPr>
          <p:blipFill rotWithShape="1">
            <a:blip r:embed="rId6">
              <a:alphaModFix/>
            </a:blip>
            <a:srcRect l="46298" r="25663" b="-21556"/>
            <a:stretch/>
          </p:blipFill>
          <p:spPr>
            <a:xfrm>
              <a:off x="8410060" y="4465395"/>
              <a:ext cx="276740" cy="2191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36166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16">
          <p15:clr>
            <a:srgbClr val="FBAE40"/>
          </p15:clr>
        </p15:guide>
        <p15:guide id="4" pos="54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Page Two">
  <p:cSld name="Break Page Tw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9" descr="Halmyre_Powerpoint_Design_Breakpage_V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69716" cy="5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9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  <a:defRPr sz="4000" b="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1"/>
          </p:nvPr>
        </p:nvSpPr>
        <p:spPr>
          <a:xfrm>
            <a:off x="463550" y="2104003"/>
            <a:ext cx="8180388" cy="65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800"/>
              <a:buNone/>
              <a:defRPr sz="1800">
                <a:solidFill>
                  <a:srgbClr val="898AA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600"/>
              <a:buNone/>
              <a:defRPr sz="1600">
                <a:solidFill>
                  <a:srgbClr val="898AA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898AA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52" name="Google Shape;5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29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A44E-04C8-FDE2-3B92-7B87C19E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solidFill>
                  <a:srgbClr val="EFA71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3E9F9C-D4E8-1E68-1379-5A1E77786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981364"/>
            <a:ext cx="9144000" cy="16462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9A8F2F-FB06-F76E-FC62-16D8CB4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2663" y="4981364"/>
            <a:ext cx="314325" cy="162135"/>
          </a:xfrm>
          <a:prstGeom prst="rect">
            <a:avLst/>
          </a:prstGeom>
        </p:spPr>
        <p:txBody>
          <a:bodyPr lIns="0" rIns="0"/>
          <a:lstStyle>
            <a:lvl1pPr algn="ct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8F73A035-B23E-5E49-B6DF-BF9A2F9856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B2BF59-41D5-4D2E-E7C1-5B6CFD488D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37676" y="5018310"/>
            <a:ext cx="708017" cy="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0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4698000" y="1319391"/>
            <a:ext cx="3945938" cy="50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8"/>
          <p:cNvSpPr txBox="1">
            <a:spLocks noGrp="1"/>
          </p:cNvSpPr>
          <p:nvPr>
            <p:ph type="body" idx="1"/>
          </p:nvPr>
        </p:nvSpPr>
        <p:spPr>
          <a:xfrm>
            <a:off x="463550" y="484189"/>
            <a:ext cx="3982450" cy="356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81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1" name="Google Shape;131;p8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8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33" name="Google Shape;13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31230" y="484188"/>
            <a:ext cx="827999" cy="39581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body" idx="2"/>
          </p:nvPr>
        </p:nvSpPr>
        <p:spPr>
          <a:xfrm>
            <a:off x="4697413" y="2365763"/>
            <a:ext cx="3946525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" name="Picture 2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FB095B29-BE0B-51C8-F515-9B1C909667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xfrm>
            <a:off x="457200" y="834450"/>
            <a:ext cx="8186738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2"/>
          </p:nvPr>
        </p:nvSpPr>
        <p:spPr>
          <a:xfrm>
            <a:off x="456079" y="1384489"/>
            <a:ext cx="8187859" cy="26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C2D42021-5798-353B-0E80-4933177BE3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Page Two">
  <p:cSld name="Break Page Two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0" descr="Halmyre_Powerpoint_Design_Breakpage_V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69716" cy="5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0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  <a:defRPr sz="4000" b="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0"/>
          <p:cNvSpPr txBox="1">
            <a:spLocks noGrp="1"/>
          </p:cNvSpPr>
          <p:nvPr>
            <p:ph type="body" idx="1"/>
          </p:nvPr>
        </p:nvSpPr>
        <p:spPr>
          <a:xfrm>
            <a:off x="463550" y="2104003"/>
            <a:ext cx="8180388" cy="65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800"/>
              <a:buNone/>
              <a:defRPr sz="1800">
                <a:solidFill>
                  <a:srgbClr val="898AA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600"/>
              <a:buNone/>
              <a:defRPr sz="1600">
                <a:solidFill>
                  <a:srgbClr val="898AA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898AA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0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47" name="Google Shape;14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10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Page Three">
  <p:cSld name="Break Page Thre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1" descr="Halmyre_Powerpoint_Design_Break_Page_v0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4572"/>
            <a:ext cx="9177837" cy="516712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1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  <a:defRPr sz="4000" b="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1"/>
          <p:cNvSpPr txBox="1">
            <a:spLocks noGrp="1"/>
          </p:cNvSpPr>
          <p:nvPr>
            <p:ph type="body" idx="1"/>
          </p:nvPr>
        </p:nvSpPr>
        <p:spPr>
          <a:xfrm>
            <a:off x="463550" y="2104003"/>
            <a:ext cx="8180388" cy="65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800"/>
              <a:buNone/>
              <a:defRPr sz="1800">
                <a:solidFill>
                  <a:srgbClr val="898AA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600"/>
              <a:buNone/>
              <a:defRPr sz="1600">
                <a:solidFill>
                  <a:srgbClr val="898AA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898AA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1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11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Page Quote">
  <p:cSld name="Break Page Quot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/>
          <p:nvPr/>
        </p:nvSpPr>
        <p:spPr>
          <a:xfrm>
            <a:off x="0" y="-4572"/>
            <a:ext cx="9144000" cy="5148072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ACAFA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12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  <a:defRPr sz="3600" b="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2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2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62" name="Google Shape;16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12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 Page Three">
  <p:cSld name="1_Break Page Thre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77837" cy="516188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166" name="Google Shape;166;p13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  <a:defRPr sz="4000" b="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body" idx="1"/>
          </p:nvPr>
        </p:nvSpPr>
        <p:spPr>
          <a:xfrm>
            <a:off x="463550" y="2104003"/>
            <a:ext cx="8180388" cy="65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800"/>
              <a:buNone/>
              <a:defRPr sz="1800">
                <a:solidFill>
                  <a:srgbClr val="898AA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600"/>
              <a:buNone/>
              <a:defRPr sz="1600">
                <a:solidFill>
                  <a:srgbClr val="898AA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898AA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170" name="Google Shape;17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13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Table">
  <p:cSld name="One Column with Tab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176" name="Google Shape;176;p14"/>
          <p:cNvSpPr txBox="1">
            <a:spLocks noGrp="1"/>
          </p:cNvSpPr>
          <p:nvPr>
            <p:ph type="body" idx="1"/>
          </p:nvPr>
        </p:nvSpPr>
        <p:spPr>
          <a:xfrm>
            <a:off x="457200" y="834450"/>
            <a:ext cx="8186738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body" idx="2"/>
          </p:nvPr>
        </p:nvSpPr>
        <p:spPr>
          <a:xfrm>
            <a:off x="457200" y="1380847"/>
            <a:ext cx="8186738" cy="109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94957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45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298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FBFD05CD-3EB0-5BA4-F302-A89FB7E56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Team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182" name="Google Shape;182;p15"/>
          <p:cNvSpPr txBox="1">
            <a:spLocks noGrp="1"/>
          </p:cNvSpPr>
          <p:nvPr>
            <p:ph type="body" idx="1"/>
          </p:nvPr>
        </p:nvSpPr>
        <p:spPr>
          <a:xfrm>
            <a:off x="457200" y="834450"/>
            <a:ext cx="8186738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15"/>
          <p:cNvSpPr>
            <a:spLocks noGrp="1"/>
          </p:cNvSpPr>
          <p:nvPr>
            <p:ph type="pic" idx="2"/>
          </p:nvPr>
        </p:nvSpPr>
        <p:spPr>
          <a:xfrm>
            <a:off x="463550" y="1427163"/>
            <a:ext cx="2628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15"/>
          <p:cNvSpPr txBox="1">
            <a:spLocks noGrp="1"/>
          </p:cNvSpPr>
          <p:nvPr>
            <p:ph type="body" idx="3"/>
          </p:nvPr>
        </p:nvSpPr>
        <p:spPr>
          <a:xfrm>
            <a:off x="463550" y="2984638"/>
            <a:ext cx="2628000" cy="20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4"/>
          </p:nvPr>
        </p:nvSpPr>
        <p:spPr>
          <a:xfrm>
            <a:off x="462200" y="3226847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body" idx="5"/>
          </p:nvPr>
        </p:nvSpPr>
        <p:spPr>
          <a:xfrm>
            <a:off x="462200" y="3781980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15"/>
          <p:cNvSpPr>
            <a:spLocks noGrp="1"/>
          </p:cNvSpPr>
          <p:nvPr>
            <p:ph type="pic" idx="6"/>
          </p:nvPr>
        </p:nvSpPr>
        <p:spPr>
          <a:xfrm>
            <a:off x="3244544" y="1427163"/>
            <a:ext cx="2628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15"/>
          <p:cNvSpPr txBox="1">
            <a:spLocks noGrp="1"/>
          </p:cNvSpPr>
          <p:nvPr>
            <p:ph type="body" idx="7"/>
          </p:nvPr>
        </p:nvSpPr>
        <p:spPr>
          <a:xfrm>
            <a:off x="3243194" y="2984638"/>
            <a:ext cx="2629350" cy="20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body" idx="8"/>
          </p:nvPr>
        </p:nvSpPr>
        <p:spPr>
          <a:xfrm>
            <a:off x="3243194" y="3226847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body" idx="9"/>
          </p:nvPr>
        </p:nvSpPr>
        <p:spPr>
          <a:xfrm>
            <a:off x="3243194" y="3781980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15"/>
          <p:cNvSpPr>
            <a:spLocks noGrp="1"/>
          </p:cNvSpPr>
          <p:nvPr>
            <p:ph type="pic" idx="13"/>
          </p:nvPr>
        </p:nvSpPr>
        <p:spPr>
          <a:xfrm>
            <a:off x="6015938" y="1427163"/>
            <a:ext cx="2628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5"/>
          <p:cNvSpPr txBox="1">
            <a:spLocks noGrp="1"/>
          </p:cNvSpPr>
          <p:nvPr>
            <p:ph type="body" idx="14"/>
          </p:nvPr>
        </p:nvSpPr>
        <p:spPr>
          <a:xfrm>
            <a:off x="6015938" y="2984638"/>
            <a:ext cx="2628000" cy="20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body" idx="15"/>
          </p:nvPr>
        </p:nvSpPr>
        <p:spPr>
          <a:xfrm>
            <a:off x="6014588" y="3226847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body" idx="16"/>
          </p:nvPr>
        </p:nvSpPr>
        <p:spPr>
          <a:xfrm>
            <a:off x="6014588" y="3781980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Thank You Slid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229600" cy="50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2" name="Google Shape;202;p17" descr="Halmyre_backgrou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7"/>
          <p:cNvSpPr txBox="1"/>
          <p:nvPr/>
        </p:nvSpPr>
        <p:spPr>
          <a:xfrm>
            <a:off x="457200" y="1232077"/>
            <a:ext cx="485422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7" descr="Halmyre_Logo_Reverse_TM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4394052"/>
            <a:ext cx="1188720" cy="294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17"/>
          <p:cNvCxnSpPr/>
          <p:nvPr/>
        </p:nvCxnSpPr>
        <p:spPr>
          <a:xfrm>
            <a:off x="457200" y="2335739"/>
            <a:ext cx="8186738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6" name="Google Shape;206;p17"/>
          <p:cNvSpPr txBox="1">
            <a:spLocks noGrp="1"/>
          </p:cNvSpPr>
          <p:nvPr>
            <p:ph type="body" idx="1"/>
          </p:nvPr>
        </p:nvSpPr>
        <p:spPr>
          <a:xfrm>
            <a:off x="464897" y="2517871"/>
            <a:ext cx="2028921" cy="2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2"/>
          </p:nvPr>
        </p:nvSpPr>
        <p:spPr>
          <a:xfrm>
            <a:off x="464897" y="2738614"/>
            <a:ext cx="2028921" cy="39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8" name="Google Shape;208;p17"/>
          <p:cNvCxnSpPr/>
          <p:nvPr/>
        </p:nvCxnSpPr>
        <p:spPr>
          <a:xfrm>
            <a:off x="457200" y="3592906"/>
            <a:ext cx="8186738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9" name="Google Shape;209;p17"/>
          <p:cNvSpPr txBox="1">
            <a:spLocks noGrp="1"/>
          </p:cNvSpPr>
          <p:nvPr>
            <p:ph type="body" idx="3"/>
          </p:nvPr>
        </p:nvSpPr>
        <p:spPr>
          <a:xfrm>
            <a:off x="3452800" y="2517871"/>
            <a:ext cx="2028921" cy="2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body" idx="4"/>
          </p:nvPr>
        </p:nvSpPr>
        <p:spPr>
          <a:xfrm>
            <a:off x="3452800" y="2738614"/>
            <a:ext cx="2028921" cy="39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body" idx="5"/>
          </p:nvPr>
        </p:nvSpPr>
        <p:spPr>
          <a:xfrm>
            <a:off x="6427422" y="2517871"/>
            <a:ext cx="2028921" cy="2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body" idx="6"/>
          </p:nvPr>
        </p:nvSpPr>
        <p:spPr>
          <a:xfrm>
            <a:off x="6427422" y="2738614"/>
            <a:ext cx="2028921" cy="39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/>
          <p:nvPr/>
        </p:nvSpPr>
        <p:spPr>
          <a:xfrm>
            <a:off x="6961895" y="4459412"/>
            <a:ext cx="99385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halmyre.com</a:t>
            </a:r>
            <a:endParaRPr sz="1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17"/>
          <p:cNvGrpSpPr/>
          <p:nvPr/>
        </p:nvGrpSpPr>
        <p:grpSpPr>
          <a:xfrm>
            <a:off x="8078547" y="4477459"/>
            <a:ext cx="598074" cy="195542"/>
            <a:chOff x="7924824" y="4435373"/>
            <a:chExt cx="761976" cy="249130"/>
          </a:xfrm>
        </p:grpSpPr>
        <p:pic>
          <p:nvPicPr>
            <p:cNvPr id="215" name="Google Shape;215;p17" descr="Halmyre_Social_Media.png"/>
            <p:cNvPicPr preferRelativeResize="0"/>
            <p:nvPr/>
          </p:nvPicPr>
          <p:blipFill rotWithShape="1">
            <a:blip r:embed="rId4">
              <a:alphaModFix/>
            </a:blip>
            <a:srcRect t="-22382" r="-14928" b="-38757"/>
            <a:stretch/>
          </p:blipFill>
          <p:spPr>
            <a:xfrm>
              <a:off x="8162961" y="4435373"/>
              <a:ext cx="229938" cy="243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7" descr="Halmyre_Social_Media.png"/>
            <p:cNvPicPr preferRelativeResize="0"/>
            <p:nvPr/>
          </p:nvPicPr>
          <p:blipFill rotWithShape="1">
            <a:blip r:embed="rId5">
              <a:alphaModFix/>
            </a:blip>
            <a:srcRect l="-19668" t="-15480" b="-34673"/>
            <a:stretch/>
          </p:blipFill>
          <p:spPr>
            <a:xfrm>
              <a:off x="7924824" y="4441124"/>
              <a:ext cx="252850" cy="243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7" descr="Halmyre_Social_Media.png"/>
            <p:cNvPicPr preferRelativeResize="0"/>
            <p:nvPr/>
          </p:nvPicPr>
          <p:blipFill rotWithShape="1">
            <a:blip r:embed="rId6">
              <a:alphaModFix/>
            </a:blip>
            <a:srcRect l="46298" r="25663" b="-21556"/>
            <a:stretch/>
          </p:blipFill>
          <p:spPr>
            <a:xfrm>
              <a:off x="8410060" y="4465395"/>
              <a:ext cx="276740" cy="2191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16">
          <p15:clr>
            <a:srgbClr val="FBAE40"/>
          </p15:clr>
        </p15:guide>
        <p15:guide id="4" pos="544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 Page Three">
  <p:cSld name="1_Break Page Thre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77837" cy="516188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63" name="Google Shape;63;p31"/>
          <p:cNvSpPr txBox="1">
            <a:spLocks noGrp="1"/>
          </p:cNvSpPr>
          <p:nvPr>
            <p:ph type="title"/>
          </p:nvPr>
        </p:nvSpPr>
        <p:spPr>
          <a:xfrm>
            <a:off x="463550" y="1260693"/>
            <a:ext cx="8180388" cy="6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  <a:defRPr sz="4000" b="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463550" y="2104003"/>
            <a:ext cx="8180388" cy="65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800"/>
              <a:buNone/>
              <a:defRPr sz="1800">
                <a:solidFill>
                  <a:srgbClr val="898AA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8AA1"/>
              </a:buClr>
              <a:buSzPts val="1600"/>
              <a:buNone/>
              <a:defRPr sz="1600">
                <a:solidFill>
                  <a:srgbClr val="898AA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898AA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98AA1"/>
              </a:buClr>
              <a:buSzPts val="1400"/>
              <a:buNone/>
              <a:defRPr sz="1400">
                <a:solidFill>
                  <a:srgbClr val="898AA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67" name="Google Shape;6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550" y="4718566"/>
            <a:ext cx="648000" cy="160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31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A44E-04C8-FDE2-3B92-7B87C19E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solidFill>
                  <a:srgbClr val="EFA71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3E9F9C-D4E8-1E68-1379-5A1E77786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981364"/>
            <a:ext cx="9144000" cy="16462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9A8F2F-FB06-F76E-FC62-16D8CB4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2663" y="4981364"/>
            <a:ext cx="314325" cy="162135"/>
          </a:xfrm>
          <a:prstGeom prst="rect">
            <a:avLst/>
          </a:prstGeom>
        </p:spPr>
        <p:txBody>
          <a:bodyPr lIns="0" rIns="0"/>
          <a:lstStyle>
            <a:lvl1pPr algn="ct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8F73A035-B23E-5E49-B6DF-BF9A2F9856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B2BF59-41D5-4D2E-E7C1-5B6CFD488D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37676" y="5018310"/>
            <a:ext cx="708017" cy="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5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Table">
  <p:cSld name="One Column with Tabl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r>
              <a:rPr lang="en-US" cap="none"/>
              <a:t>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73" name="Google Shape;73;p32"/>
          <p:cNvSpPr txBox="1">
            <a:spLocks noGrp="1"/>
          </p:cNvSpPr>
          <p:nvPr>
            <p:ph type="body" idx="1"/>
          </p:nvPr>
        </p:nvSpPr>
        <p:spPr>
          <a:xfrm>
            <a:off x="457200" y="834450"/>
            <a:ext cx="8186738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2"/>
          </p:nvPr>
        </p:nvSpPr>
        <p:spPr>
          <a:xfrm>
            <a:off x="457200" y="1380847"/>
            <a:ext cx="8186738" cy="109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94957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45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298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Tea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186738" cy="39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r>
              <a:rPr lang="en-US" cap="none"/>
              <a:t>PAGE</a:t>
            </a:r>
            <a:r>
              <a:rPr lang="en-US"/>
              <a:t>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79" name="Google Shape;79;p33"/>
          <p:cNvSpPr txBox="1">
            <a:spLocks noGrp="1"/>
          </p:cNvSpPr>
          <p:nvPr>
            <p:ph type="body" idx="1"/>
          </p:nvPr>
        </p:nvSpPr>
        <p:spPr>
          <a:xfrm>
            <a:off x="457200" y="834450"/>
            <a:ext cx="8186738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>
            <a:spLocks noGrp="1"/>
          </p:cNvSpPr>
          <p:nvPr>
            <p:ph type="pic" idx="2"/>
          </p:nvPr>
        </p:nvSpPr>
        <p:spPr>
          <a:xfrm>
            <a:off x="463550" y="1427163"/>
            <a:ext cx="2628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33"/>
          <p:cNvSpPr txBox="1">
            <a:spLocks noGrp="1"/>
          </p:cNvSpPr>
          <p:nvPr>
            <p:ph type="body" idx="3"/>
          </p:nvPr>
        </p:nvSpPr>
        <p:spPr>
          <a:xfrm>
            <a:off x="463550" y="2984638"/>
            <a:ext cx="2628000" cy="20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body" idx="4"/>
          </p:nvPr>
        </p:nvSpPr>
        <p:spPr>
          <a:xfrm>
            <a:off x="462200" y="3226847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body" idx="5"/>
          </p:nvPr>
        </p:nvSpPr>
        <p:spPr>
          <a:xfrm>
            <a:off x="462200" y="3781980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>
            <a:spLocks noGrp="1"/>
          </p:cNvSpPr>
          <p:nvPr>
            <p:ph type="pic" idx="6"/>
          </p:nvPr>
        </p:nvSpPr>
        <p:spPr>
          <a:xfrm>
            <a:off x="3244544" y="1427163"/>
            <a:ext cx="2628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3"/>
          <p:cNvSpPr txBox="1">
            <a:spLocks noGrp="1"/>
          </p:cNvSpPr>
          <p:nvPr>
            <p:ph type="body" idx="7"/>
          </p:nvPr>
        </p:nvSpPr>
        <p:spPr>
          <a:xfrm>
            <a:off x="3243194" y="2984638"/>
            <a:ext cx="2629350" cy="20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body" idx="8"/>
          </p:nvPr>
        </p:nvSpPr>
        <p:spPr>
          <a:xfrm>
            <a:off x="3243194" y="3226847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body" idx="9"/>
          </p:nvPr>
        </p:nvSpPr>
        <p:spPr>
          <a:xfrm>
            <a:off x="3243194" y="3781980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3"/>
          <p:cNvSpPr>
            <a:spLocks noGrp="1"/>
          </p:cNvSpPr>
          <p:nvPr>
            <p:ph type="pic" idx="13"/>
          </p:nvPr>
        </p:nvSpPr>
        <p:spPr>
          <a:xfrm>
            <a:off x="6015938" y="1427163"/>
            <a:ext cx="2628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33"/>
          <p:cNvSpPr txBox="1">
            <a:spLocks noGrp="1"/>
          </p:cNvSpPr>
          <p:nvPr>
            <p:ph type="body" idx="14"/>
          </p:nvPr>
        </p:nvSpPr>
        <p:spPr>
          <a:xfrm>
            <a:off x="6015938" y="2984638"/>
            <a:ext cx="2628000" cy="20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15"/>
          </p:nvPr>
        </p:nvSpPr>
        <p:spPr>
          <a:xfrm>
            <a:off x="6014588" y="3226847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body" idx="16"/>
          </p:nvPr>
        </p:nvSpPr>
        <p:spPr>
          <a:xfrm>
            <a:off x="6014588" y="3781980"/>
            <a:ext cx="2629350" cy="46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>
            <a:spLocks noGrp="1"/>
          </p:cNvSpPr>
          <p:nvPr>
            <p:ph type="title"/>
          </p:nvPr>
        </p:nvSpPr>
        <p:spPr>
          <a:xfrm>
            <a:off x="4698000" y="1319391"/>
            <a:ext cx="3945938" cy="50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body" idx="1"/>
          </p:nvPr>
        </p:nvSpPr>
        <p:spPr>
          <a:xfrm>
            <a:off x="463550" y="484189"/>
            <a:ext cx="3982450" cy="356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1pPr>
            <a:lvl2pPr marL="914400" lvl="1" indent="-381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4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cap="none"/>
              <a:t>PAGE</a:t>
            </a:r>
            <a:r>
              <a:rPr lang="en-US"/>
              <a:t>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97" name="Google Shape;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31230" y="484188"/>
            <a:ext cx="827999" cy="39581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4"/>
          <p:cNvSpPr txBox="1">
            <a:spLocks noGrp="1"/>
          </p:cNvSpPr>
          <p:nvPr>
            <p:ph type="body" idx="2"/>
          </p:nvPr>
        </p:nvSpPr>
        <p:spPr>
          <a:xfrm>
            <a:off x="4697413" y="2365763"/>
            <a:ext cx="3946525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5"/>
          <p:cNvSpPr txBox="1">
            <a:spLocks noGrp="1"/>
          </p:cNvSpPr>
          <p:nvPr>
            <p:ph type="ftr" idx="11"/>
          </p:nvPr>
        </p:nvSpPr>
        <p:spPr>
          <a:xfrm>
            <a:off x="4321887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r>
              <a:rPr lang="en-US" cap="none"/>
              <a:t>PAGE </a:t>
            </a:r>
            <a:fld id="{00000000-1234-1234-1234-123412341234}" type="slidenum">
              <a:rPr lang="en-US" sz="1000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Thank You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6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229600" cy="50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Google Shape;106;p36" descr="Halmyre_backgrou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6"/>
          <p:cNvSpPr txBox="1"/>
          <p:nvPr/>
        </p:nvSpPr>
        <p:spPr>
          <a:xfrm>
            <a:off x="457200" y="1232077"/>
            <a:ext cx="485422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pic>
        <p:nvPicPr>
          <p:cNvPr id="108" name="Google Shape;108;p36" descr="Halmyre_Logo_Reverse_TM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4394052"/>
            <a:ext cx="1188720" cy="29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6" descr="Halmyre_Social_Media.png"/>
          <p:cNvPicPr preferRelativeResize="0"/>
          <p:nvPr/>
        </p:nvPicPr>
        <p:blipFill rotWithShape="1">
          <a:blip r:embed="rId4">
            <a:alphaModFix/>
          </a:blip>
          <a:srcRect t="-22382" r="-14928" b="-38757"/>
          <a:stretch/>
        </p:blipFill>
        <p:spPr>
          <a:xfrm>
            <a:off x="6551391" y="4449147"/>
            <a:ext cx="229938" cy="2436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36"/>
          <p:cNvCxnSpPr/>
          <p:nvPr/>
        </p:nvCxnSpPr>
        <p:spPr>
          <a:xfrm>
            <a:off x="457200" y="2335739"/>
            <a:ext cx="8186738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36"/>
          <p:cNvSpPr txBox="1">
            <a:spLocks noGrp="1"/>
          </p:cNvSpPr>
          <p:nvPr>
            <p:ph type="body" idx="1"/>
          </p:nvPr>
        </p:nvSpPr>
        <p:spPr>
          <a:xfrm>
            <a:off x="464897" y="2517871"/>
            <a:ext cx="2028921" cy="2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6"/>
          <p:cNvSpPr txBox="1">
            <a:spLocks noGrp="1"/>
          </p:cNvSpPr>
          <p:nvPr>
            <p:ph type="body" idx="2"/>
          </p:nvPr>
        </p:nvSpPr>
        <p:spPr>
          <a:xfrm>
            <a:off x="464897" y="2738614"/>
            <a:ext cx="2028921" cy="39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36"/>
          <p:cNvCxnSpPr/>
          <p:nvPr/>
        </p:nvCxnSpPr>
        <p:spPr>
          <a:xfrm>
            <a:off x="457200" y="3592906"/>
            <a:ext cx="8186738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" name="Google Shape;114;p36"/>
          <p:cNvSpPr txBox="1">
            <a:spLocks noGrp="1"/>
          </p:cNvSpPr>
          <p:nvPr>
            <p:ph type="body" idx="3"/>
          </p:nvPr>
        </p:nvSpPr>
        <p:spPr>
          <a:xfrm>
            <a:off x="3452800" y="2517871"/>
            <a:ext cx="2028921" cy="2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6"/>
          <p:cNvSpPr txBox="1">
            <a:spLocks noGrp="1"/>
          </p:cNvSpPr>
          <p:nvPr>
            <p:ph type="body" idx="4"/>
          </p:nvPr>
        </p:nvSpPr>
        <p:spPr>
          <a:xfrm>
            <a:off x="3452800" y="2738614"/>
            <a:ext cx="2028921" cy="39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36"/>
          <p:cNvSpPr txBox="1">
            <a:spLocks noGrp="1"/>
          </p:cNvSpPr>
          <p:nvPr>
            <p:ph type="body" idx="5"/>
          </p:nvPr>
        </p:nvSpPr>
        <p:spPr>
          <a:xfrm>
            <a:off x="6427422" y="2517871"/>
            <a:ext cx="2028921" cy="2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6"/>
          </p:nvPr>
        </p:nvSpPr>
        <p:spPr>
          <a:xfrm>
            <a:off x="6427422" y="2738614"/>
            <a:ext cx="2028921" cy="39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37185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71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8" name="Google Shape;118;p36" descr="Halmyre_Social_Media.png"/>
          <p:cNvPicPr preferRelativeResize="0"/>
          <p:nvPr/>
        </p:nvPicPr>
        <p:blipFill rotWithShape="1">
          <a:blip r:embed="rId5">
            <a:alphaModFix/>
          </a:blip>
          <a:srcRect l="-19668" t="-15480" b="-34673"/>
          <a:stretch/>
        </p:blipFill>
        <p:spPr>
          <a:xfrm>
            <a:off x="5043980" y="4471524"/>
            <a:ext cx="252850" cy="243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6"/>
          <p:cNvSpPr txBox="1"/>
          <p:nvPr/>
        </p:nvSpPr>
        <p:spPr>
          <a:xfrm>
            <a:off x="5200332" y="4461944"/>
            <a:ext cx="182125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@HalmyreTweets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6"/>
          <p:cNvSpPr txBox="1"/>
          <p:nvPr/>
        </p:nvSpPr>
        <p:spPr>
          <a:xfrm>
            <a:off x="6712134" y="4459412"/>
            <a:ext cx="250421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www.linkedin.com/company/halmyre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16">
          <p15:clr>
            <a:srgbClr val="FBAE40"/>
          </p15:clr>
        </p15:guide>
        <p15:guide id="4" pos="54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lmyre_Powerpoint_Design_Option 1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572"/>
            <a:ext cx="9144000" cy="514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999" y="1269916"/>
            <a:ext cx="8008190" cy="1102519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999" y="2939430"/>
            <a:ext cx="6400800" cy="44735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cap="all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23" y="4393793"/>
            <a:ext cx="1403454" cy="34747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2155550" y="4253880"/>
            <a:ext cx="0" cy="601620"/>
          </a:xfrm>
          <a:prstGeom prst="line">
            <a:avLst/>
          </a:prstGeom>
          <a:ln w="635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2444305" y="4296079"/>
            <a:ext cx="1584058" cy="5172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00" b="1" baseline="0">
                <a:latin typeface="Arial"/>
                <a:cs typeface="Arial"/>
              </a:defRPr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6713538" y="4530202"/>
            <a:ext cx="1930400" cy="273050"/>
          </a:xfrm>
        </p:spPr>
        <p:txBody>
          <a:bodyPr/>
          <a:lstStyle>
            <a:lvl1pPr marL="0" indent="0" algn="r">
              <a:buNone/>
              <a:defRPr sz="1100" cap="all"/>
            </a:lvl1pPr>
          </a:lstStyle>
          <a:p>
            <a:pPr lvl="0"/>
            <a:r>
              <a:rPr lang="en-CA" dirty="0"/>
              <a:t>Month DD, YYYY </a:t>
            </a:r>
          </a:p>
        </p:txBody>
      </p:sp>
    </p:spTree>
    <p:extLst>
      <p:ext uri="{BB962C8B-B14F-4D97-AF65-F5344CB8AC3E}">
        <p14:creationId xmlns:p14="http://schemas.microsoft.com/office/powerpoint/2010/main" val="83628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229600" cy="50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57200" y="1385175"/>
            <a:ext cx="8229600" cy="279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4957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45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/>
          </a:p>
        </p:txBody>
      </p:sp>
      <p:pic>
        <p:nvPicPr>
          <p:cNvPr id="14" name="Google Shape;14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3676" y="4718566"/>
            <a:ext cx="647748" cy="160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24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72" r:id="rId9"/>
    <p:sldLayoutId id="214748368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9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229600" cy="50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457200" y="1385175"/>
            <a:ext cx="8229600" cy="279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4957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45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/>
          </a:p>
        </p:txBody>
      </p:sp>
      <p:pic>
        <p:nvPicPr>
          <p:cNvPr id="126" name="Google Shape;126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3676" y="4718566"/>
            <a:ext cx="647748" cy="160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5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ADA6D31C-3799-C5F7-FAFC-BF8129508E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25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9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457200" y="373930"/>
            <a:ext cx="8229600" cy="50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457200" y="1385175"/>
            <a:ext cx="8229600" cy="279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4957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45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ftr" idx="11"/>
          </p:nvPr>
        </p:nvSpPr>
        <p:spPr>
          <a:xfrm>
            <a:off x="4329358" y="4747903"/>
            <a:ext cx="2895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942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/>
              <a:t>‹#›</a:t>
            </a:fld>
            <a:endParaRPr/>
          </a:p>
        </p:txBody>
      </p:sp>
      <p:pic>
        <p:nvPicPr>
          <p:cNvPr id="126" name="Google Shape;126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3676" y="4718566"/>
            <a:ext cx="647748" cy="160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5"/>
          <p:cNvCxnSpPr/>
          <p:nvPr/>
        </p:nvCxnSpPr>
        <p:spPr>
          <a:xfrm>
            <a:off x="463550" y="4567775"/>
            <a:ext cx="818038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ADA6D31C-3799-C5F7-FAFC-BF8129508E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43089" y="4659311"/>
            <a:ext cx="951906" cy="2812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turepedia.io/ai-tools" TargetMode="Externa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2A5BE8F-1310-4039-A5B2-C6C65E973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999" y="2760848"/>
            <a:ext cx="6400800" cy="44735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Integrating ai solutions into human-centric strategic planning</a:t>
            </a:r>
          </a:p>
          <a:p>
            <a:endParaRPr lang="en-CA" dirty="0">
              <a:solidFill>
                <a:schemeClr val="bg2"/>
              </a:solidFill>
              <a:highlight>
                <a:srgbClr val="FFFF00"/>
              </a:highlight>
            </a:endParaRPr>
          </a:p>
        </p:txBody>
      </p:sp>
      <p:sp>
        <p:nvSpPr>
          <p:cNvPr id="4" name="Google Shape;223;p18">
            <a:extLst>
              <a:ext uri="{FF2B5EF4-FFF2-40B4-BE49-F238E27FC236}">
                <a16:creationId xmlns:a16="http://schemas.microsoft.com/office/drawing/2014/main" id="{12BE5914-8641-2405-5D1D-2DBC1EA48A3F}"/>
              </a:ext>
            </a:extLst>
          </p:cNvPr>
          <p:cNvSpPr txBox="1">
            <a:spLocks/>
          </p:cNvSpPr>
          <p:nvPr/>
        </p:nvSpPr>
        <p:spPr>
          <a:xfrm>
            <a:off x="467999" y="1915510"/>
            <a:ext cx="8008190" cy="72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5000" b="0" i="0" u="none" strike="noStrike" cap="none">
                <a:solidFill>
                  <a:schemeClr val="bg2"/>
                </a:solidFill>
                <a:latin typeface="+mn-lt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2"/>
              </a:buClr>
              <a:buSzPts val="4800"/>
            </a:pPr>
            <a:r>
              <a:rPr lang="en-US" sz="4800" dirty="0">
                <a:solidFill>
                  <a:schemeClr val="bg1"/>
                </a:solidFill>
                <a:latin typeface="Times" pitchFamily="2" charset="0"/>
              </a:rPr>
              <a:t>Beyond the Buzz</a:t>
            </a:r>
            <a:endParaRPr lang="en-US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9" name="Google Shape;225;p18">
            <a:extLst>
              <a:ext uri="{FF2B5EF4-FFF2-40B4-BE49-F238E27FC236}">
                <a16:creationId xmlns:a16="http://schemas.microsoft.com/office/drawing/2014/main" id="{B7DDD486-42A3-44F0-3979-87E34911ADC4}"/>
              </a:ext>
            </a:extLst>
          </p:cNvPr>
          <p:cNvSpPr txBox="1">
            <a:spLocks/>
          </p:cNvSpPr>
          <p:nvPr/>
        </p:nvSpPr>
        <p:spPr>
          <a:xfrm>
            <a:off x="6545789" y="4302114"/>
            <a:ext cx="1930400" cy="44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110000"/>
              </a:lnSpc>
              <a:buClr>
                <a:schemeClr val="dk1"/>
              </a:buClr>
              <a:buSzPts val="1100"/>
            </a:pPr>
            <a:r>
              <a:rPr lang="en-US" dirty="0">
                <a:solidFill>
                  <a:srgbClr val="002060"/>
                </a:solidFill>
              </a:rPr>
              <a:t>January 23, 2025</a:t>
            </a:r>
          </a:p>
          <a:p>
            <a:pPr algn="r">
              <a:lnSpc>
                <a:spcPct val="110000"/>
              </a:lnSpc>
              <a:spcBef>
                <a:spcPts val="300"/>
              </a:spcBef>
              <a:buClr>
                <a:schemeClr val="dk1"/>
              </a:buClr>
              <a:buSzPts val="1100"/>
            </a:pPr>
            <a:r>
              <a:rPr lang="en-US" dirty="0">
                <a:solidFill>
                  <a:srgbClr val="002060"/>
                </a:solidFill>
              </a:rPr>
              <a:t>1:00 – 2:00 PM (ET)</a:t>
            </a:r>
          </a:p>
        </p:txBody>
      </p:sp>
      <p:pic>
        <p:nvPicPr>
          <p:cNvPr id="2" name="Picture 1" descr="A group of purple and grey rectangles&#10;&#10;Description automatically generated">
            <a:extLst>
              <a:ext uri="{FF2B5EF4-FFF2-40B4-BE49-F238E27FC236}">
                <a16:creationId xmlns:a16="http://schemas.microsoft.com/office/drawing/2014/main" id="{242F63F2-BF82-602E-70CB-08DD67FB7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34" y="4302114"/>
            <a:ext cx="1514334" cy="4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3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7D8F-2973-7054-A734-E10332B0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In Closing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0AAC3-AFC9-9730-EA78-CD6CADC09C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 cap="all"/>
              <a:t>Page</a:t>
            </a:r>
            <a:r>
              <a:rPr lang="en-US"/>
              <a:t> </a:t>
            </a:r>
            <a:fld id="{91AF2B4D-6B12-4EDF-87BB-2B55CECB6611}" type="slidenum">
              <a:rPr lang="en-US" sz="1000" smtClean="0"/>
              <a:pPr/>
              <a:t>10</a:t>
            </a:fld>
            <a:endParaRPr lang="en-US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9DF25-7A9B-B5E8-CA68-01D80C67B01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CA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Closing</a:t>
            </a:r>
          </a:p>
        </p:txBody>
      </p:sp>
    </p:spTree>
    <p:extLst>
      <p:ext uri="{BB962C8B-B14F-4D97-AF65-F5344CB8AC3E}">
        <p14:creationId xmlns:p14="http://schemas.microsoft.com/office/powerpoint/2010/main" val="2499377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906A3D-7033-97DD-C1F5-C6B34340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Evaluation and CAE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29959-02A2-57DC-EF04-4F17463A03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 smtClean="0"/>
              <a:t>11</a:t>
            </a:fld>
            <a:endParaRPr sz="1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E6AA75-BEBF-81AB-3267-9306BA5C6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CPD Credits (Can/US) or Exam Prep (US)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0A116A-89EF-A029-31F6-418F96B1FCC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6079" y="1384489"/>
            <a:ext cx="5642321" cy="2666812"/>
          </a:xfrm>
        </p:spPr>
        <p:txBody>
          <a:bodyPr/>
          <a:lstStyle/>
          <a:p>
            <a:r>
              <a:rPr lang="en-CA" dirty="0"/>
              <a:t>In-person attendees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/>
              <a:t>Certificates will be sent to attendees on request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/>
              <a:t>Please complete our webinar evaluation and help us serve you better (link in the chat)</a:t>
            </a:r>
          </a:p>
          <a:p>
            <a:pPr lvl="1"/>
            <a:endParaRPr lang="en-CA" dirty="0"/>
          </a:p>
          <a:p>
            <a:r>
              <a:rPr lang="en-CA" dirty="0"/>
              <a:t>Recording viewers:</a:t>
            </a:r>
          </a:p>
          <a:p>
            <a:pPr marL="900113" lvl="2"/>
            <a:r>
              <a:rPr lang="en-CA" dirty="0"/>
              <a:t>Test questions available on request</a:t>
            </a:r>
          </a:p>
          <a:p>
            <a:pPr marL="900113" lvl="2"/>
            <a:r>
              <a:rPr lang="en-CA" dirty="0"/>
              <a:t>Certificate sent after successful test completion</a:t>
            </a:r>
          </a:p>
        </p:txBody>
      </p:sp>
      <p:pic>
        <p:nvPicPr>
          <p:cNvPr id="9" name="Picture 8" descr="A blue and white circle with text and a check mark&#10;&#10;Description automatically generated">
            <a:extLst>
              <a:ext uri="{FF2B5EF4-FFF2-40B4-BE49-F238E27FC236}">
                <a16:creationId xmlns:a16="http://schemas.microsoft.com/office/drawing/2014/main" id="{D01EBE0F-3192-D18D-25D7-169206B2A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442" y="373930"/>
            <a:ext cx="2809296" cy="2930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B9E349-06B5-2EE7-0CA8-7CA6B42D54FB}"/>
              </a:ext>
            </a:extLst>
          </p:cNvPr>
          <p:cNvSpPr txBox="1"/>
          <p:nvPr/>
        </p:nvSpPr>
        <p:spPr>
          <a:xfrm>
            <a:off x="6098400" y="3024458"/>
            <a:ext cx="2646338" cy="1077218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chemeClr val="tx1"/>
                </a:solidFill>
              </a:rPr>
              <a:t>To request certificates and test questions:</a:t>
            </a:r>
          </a:p>
          <a:p>
            <a:pPr algn="ctr"/>
            <a:r>
              <a:rPr lang="en-CA" sz="1600" dirty="0">
                <a:solidFill>
                  <a:schemeClr val="tx1"/>
                </a:solidFill>
              </a:rPr>
              <a:t>Gabrielle Pribluda:</a:t>
            </a:r>
          </a:p>
          <a:p>
            <a:pPr algn="ctr"/>
            <a:r>
              <a:rPr lang="en-CA" sz="1600" dirty="0">
                <a:solidFill>
                  <a:schemeClr val="tx1"/>
                </a:solidFill>
              </a:rPr>
              <a:t>gpribluda@halmyre.com</a:t>
            </a:r>
          </a:p>
        </p:txBody>
      </p:sp>
    </p:spTree>
    <p:extLst>
      <p:ext uri="{BB962C8B-B14F-4D97-AF65-F5344CB8AC3E}">
        <p14:creationId xmlns:p14="http://schemas.microsoft.com/office/powerpoint/2010/main" val="2704900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F2D2AF-DCD5-C51F-E209-8851AFB0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Upcoming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ECFB6-51D6-B105-CA71-C2638F3F25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 smtClean="0"/>
              <a:t>12</a:t>
            </a:fld>
            <a:endParaRPr sz="10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96DBAB-DD54-1D20-60BF-E6734517A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669" y="1104622"/>
            <a:ext cx="2743200" cy="319087"/>
          </a:xfrm>
        </p:spPr>
        <p:txBody>
          <a:bodyPr/>
          <a:lstStyle/>
          <a:p>
            <a:r>
              <a:rPr lang="en-CA" sz="2800" dirty="0"/>
              <a:t>Event Garde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29171A9-87EE-72F4-6022-81377F374CA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0075" y="1665812"/>
            <a:ext cx="3493294" cy="1094787"/>
          </a:xfrm>
        </p:spPr>
        <p:txBody>
          <a:bodyPr/>
          <a:lstStyle/>
          <a:p>
            <a:r>
              <a:rPr lang="en-CA" dirty="0" err="1"/>
              <a:t>ToP</a:t>
            </a:r>
            <a:r>
              <a:rPr lang="en-CA" dirty="0"/>
              <a:t> Gathering, Feb. 20, 2025 (with </a:t>
            </a:r>
            <a:r>
              <a:rPr lang="en-CA" dirty="0" err="1"/>
              <a:t>Halmyre</a:t>
            </a:r>
            <a:r>
              <a:rPr lang="en-CA" dirty="0"/>
              <a:t>)</a:t>
            </a:r>
          </a:p>
          <a:p>
            <a:r>
              <a:rPr lang="en-CA" dirty="0"/>
              <a:t>Spring 2025 FACILIT8me: Association Facilitator Certificate Course, March 10-May 29, 2025</a:t>
            </a:r>
          </a:p>
          <a:p>
            <a:r>
              <a:rPr lang="en-CA" dirty="0"/>
              <a:t>EG Community Webinar on DEIB, March 12, 2025</a:t>
            </a:r>
          </a:p>
          <a:p>
            <a:r>
              <a:rPr lang="en-CA" dirty="0"/>
              <a:t>Fall 2025 FACILIT8me: Association Facilitator Certificate Course, Sept. 4-Nov. 20, 2025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F9F024ED-3ECA-C2E2-49B1-F6594C284C82}"/>
              </a:ext>
            </a:extLst>
          </p:cNvPr>
          <p:cNvSpPr txBox="1">
            <a:spLocks/>
          </p:cNvSpPr>
          <p:nvPr/>
        </p:nvSpPr>
        <p:spPr>
          <a:xfrm>
            <a:off x="4329114" y="1157876"/>
            <a:ext cx="2743200" cy="3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7185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CA" sz="2800" dirty="0"/>
              <a:t>Halmyre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86673361-DECD-7C24-48B0-836A2C5B99DF}"/>
              </a:ext>
            </a:extLst>
          </p:cNvPr>
          <p:cNvSpPr txBox="1">
            <a:spLocks/>
          </p:cNvSpPr>
          <p:nvPr/>
        </p:nvSpPr>
        <p:spPr>
          <a:xfrm>
            <a:off x="4436268" y="1665811"/>
            <a:ext cx="3679031" cy="109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4957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45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CA" dirty="0"/>
              <a:t>CSAE CEO Symposium, Jan. 28-29, Mississauga, ON (Sponsor)</a:t>
            </a:r>
          </a:p>
          <a:p>
            <a:r>
              <a:rPr lang="en-CA" dirty="0"/>
              <a:t>Association Forum Women’s Executive Forum, March 7, 2025, Chicago (Exhibitor)</a:t>
            </a:r>
          </a:p>
          <a:p>
            <a:r>
              <a:rPr lang="en-CA" dirty="0"/>
              <a:t>Halmyre Webinar – March 19, 2025 (</a:t>
            </a:r>
            <a:r>
              <a:rPr lang="en-CA"/>
              <a:t>Topic TBC)</a:t>
            </a:r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838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AEC49-7653-207A-38CF-1215849A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E23D9-4A9B-7FE8-CE3D-3B1D2FBCD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In Closing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83CAB-4F4A-C5C3-500A-56C2887614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 cap="all"/>
              <a:t>Page</a:t>
            </a:r>
            <a:r>
              <a:rPr lang="en-US"/>
              <a:t> </a:t>
            </a:r>
            <a:fld id="{91AF2B4D-6B12-4EDF-87BB-2B55CECB6611}" type="slidenum">
              <a:rPr lang="en-US" sz="1000" smtClean="0"/>
              <a:pPr/>
              <a:t>13</a:t>
            </a:fld>
            <a:endParaRPr lang="en-US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BBA91-E5D9-7197-692D-D8F8F9B97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CA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marL="114300" indent="0">
              <a:buNone/>
            </a:pPr>
            <a:r>
              <a:rPr lang="en-CA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you next time.</a:t>
            </a:r>
          </a:p>
        </p:txBody>
      </p:sp>
    </p:spTree>
    <p:extLst>
      <p:ext uri="{BB962C8B-B14F-4D97-AF65-F5344CB8AC3E}">
        <p14:creationId xmlns:p14="http://schemas.microsoft.com/office/powerpoint/2010/main" val="220498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E275-140E-7898-7259-C39B86D6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Some Housekeeping Reminders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5B878B-2CE1-6D69-DD7D-61D127994D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r>
              <a:rPr lang="en-US" cap="none"/>
              <a:t>PAGE </a:t>
            </a:r>
            <a:fld id="{00000000-1234-1234-1234-123412341234}" type="slidenum">
              <a:rPr lang="en-US" sz="1000" smtClean="0"/>
              <a:t>2</a:t>
            </a:fld>
            <a:endParaRPr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221C6-86C2-ABF3-7AA7-008E5749D5E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" y="1224606"/>
            <a:ext cx="7570922" cy="1744861"/>
          </a:xfrm>
        </p:spPr>
        <p:txBody>
          <a:bodyPr/>
          <a:lstStyle/>
          <a:p>
            <a:r>
              <a:rPr lang="en-CA" sz="1600" dirty="0"/>
              <a:t>Please ensure that you are muted during the session</a:t>
            </a:r>
          </a:p>
          <a:p>
            <a:r>
              <a:rPr lang="en-CA" sz="1600" dirty="0"/>
              <a:t>Use the chat for questions during the session</a:t>
            </a:r>
          </a:p>
          <a:p>
            <a:pPr marL="984250" lvl="2"/>
            <a:r>
              <a:rPr lang="en-CA" sz="1600" dirty="0"/>
              <a:t>We’ll track them and check in periodically</a:t>
            </a:r>
          </a:p>
          <a:p>
            <a:r>
              <a:rPr lang="en-CA" sz="1600" dirty="0"/>
              <a:t>There will be time for Q&amp;A – feel free to raise your hand to ask a question, or use chat</a:t>
            </a:r>
          </a:p>
          <a:p>
            <a:r>
              <a:rPr lang="en-CA" sz="1600" dirty="0"/>
              <a:t>Meeting will be recorded and will be summarized using AI</a:t>
            </a:r>
          </a:p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06AC6-8060-4E02-C73E-225B9560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24" y="3869908"/>
            <a:ext cx="7829952" cy="43817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A56C9C-F2C1-CE1A-9ACD-260FB2E0A1A0}"/>
              </a:ext>
            </a:extLst>
          </p:cNvPr>
          <p:cNvCxnSpPr/>
          <p:nvPr/>
        </p:nvCxnSpPr>
        <p:spPr>
          <a:xfrm>
            <a:off x="1115878" y="3539121"/>
            <a:ext cx="0" cy="273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F1F84F-D4DA-5DA4-9EDC-3033BBC8A402}"/>
              </a:ext>
            </a:extLst>
          </p:cNvPr>
          <p:cNvSpPr txBox="1"/>
          <p:nvPr/>
        </p:nvSpPr>
        <p:spPr>
          <a:xfrm>
            <a:off x="821413" y="3231397"/>
            <a:ext cx="83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Mute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7CEDA7-AA06-3EEA-5DB8-10B69E44D7F2}"/>
              </a:ext>
            </a:extLst>
          </p:cNvPr>
          <p:cNvCxnSpPr/>
          <p:nvPr/>
        </p:nvCxnSpPr>
        <p:spPr>
          <a:xfrm>
            <a:off x="1802970" y="3539121"/>
            <a:ext cx="0" cy="273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2136FDC-706B-D904-BB5E-3C9006FC0720}"/>
              </a:ext>
            </a:extLst>
          </p:cNvPr>
          <p:cNvSpPr txBox="1"/>
          <p:nvPr/>
        </p:nvSpPr>
        <p:spPr>
          <a:xfrm>
            <a:off x="1511086" y="3219866"/>
            <a:ext cx="83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Camera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9D0A7F-B0F7-E267-919C-732EC8B40DDD}"/>
              </a:ext>
            </a:extLst>
          </p:cNvPr>
          <p:cNvCxnSpPr/>
          <p:nvPr/>
        </p:nvCxnSpPr>
        <p:spPr>
          <a:xfrm>
            <a:off x="7632912" y="3550600"/>
            <a:ext cx="0" cy="273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4AC7343-3951-2731-98AB-4BD2CF5D71F1}"/>
              </a:ext>
            </a:extLst>
          </p:cNvPr>
          <p:cNvSpPr txBox="1"/>
          <p:nvPr/>
        </p:nvSpPr>
        <p:spPr>
          <a:xfrm>
            <a:off x="7338447" y="3242876"/>
            <a:ext cx="83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Chat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0B6880-F68A-6AA8-6295-DE58D5F01E3E}"/>
              </a:ext>
            </a:extLst>
          </p:cNvPr>
          <p:cNvCxnSpPr/>
          <p:nvPr/>
        </p:nvCxnSpPr>
        <p:spPr>
          <a:xfrm>
            <a:off x="3572361" y="3551787"/>
            <a:ext cx="0" cy="273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B122D3-6B7F-AB57-578D-1F8A40805EBF}"/>
              </a:ext>
            </a:extLst>
          </p:cNvPr>
          <p:cNvSpPr txBox="1"/>
          <p:nvPr/>
        </p:nvSpPr>
        <p:spPr>
          <a:xfrm>
            <a:off x="3277895" y="3244063"/>
            <a:ext cx="1185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Raise Hand</a:t>
            </a:r>
          </a:p>
        </p:txBody>
      </p:sp>
    </p:spTree>
    <p:extLst>
      <p:ext uri="{BB962C8B-B14F-4D97-AF65-F5344CB8AC3E}">
        <p14:creationId xmlns:p14="http://schemas.microsoft.com/office/powerpoint/2010/main" val="3906397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CAF18D26-4BAE-59C8-E3BA-9B14945FC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">
            <a:extLst>
              <a:ext uri="{FF2B5EF4-FFF2-40B4-BE49-F238E27FC236}">
                <a16:creationId xmlns:a16="http://schemas.microsoft.com/office/drawing/2014/main" id="{788F00CD-9DE7-AB8B-737A-A1F716283F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en-US"/>
              <a:t> </a:t>
            </a:r>
            <a:r>
              <a:rPr lang="en-US" cap="none"/>
              <a:t>PAGE </a:t>
            </a:r>
            <a:fld id="{00000000-1234-1234-1234-123412341234}" type="slidenum">
              <a:rPr lang="en-US" sz="1000"/>
              <a:t>3</a:t>
            </a:fld>
            <a:endParaRPr sz="1000"/>
          </a:p>
        </p:txBody>
      </p:sp>
      <p:sp>
        <p:nvSpPr>
          <p:cNvPr id="245" name="Google Shape;245;p2">
            <a:extLst>
              <a:ext uri="{FF2B5EF4-FFF2-40B4-BE49-F238E27FC236}">
                <a16:creationId xmlns:a16="http://schemas.microsoft.com/office/drawing/2014/main" id="{125116A5-2037-46A1-703B-EB88ED87278C}"/>
              </a:ext>
            </a:extLst>
          </p:cNvPr>
          <p:cNvSpPr txBox="1"/>
          <p:nvPr/>
        </p:nvSpPr>
        <p:spPr>
          <a:xfrm>
            <a:off x="358664" y="852477"/>
            <a:ext cx="55207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3200" i="0" u="none" strike="noStrike" cap="none" dirty="0">
                <a:solidFill>
                  <a:srgbClr val="F942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Aaron </a:t>
            </a:r>
            <a:r>
              <a:rPr lang="en-US" sz="3200" i="0" u="none" strike="noStrike" cap="none" dirty="0" err="1">
                <a:solidFill>
                  <a:srgbClr val="F942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Wolowiec</a:t>
            </a:r>
            <a:endParaRPr sz="32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C6F642-4C48-13B0-9D41-939B658A4FEE}"/>
              </a:ext>
            </a:extLst>
          </p:cNvPr>
          <p:cNvSpPr txBox="1"/>
          <p:nvPr/>
        </p:nvSpPr>
        <p:spPr>
          <a:xfrm>
            <a:off x="358664" y="1500870"/>
            <a:ext cx="5261744" cy="2856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President &amp; Founder, Event Garde LLC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Our focus: associations, societies, non-profit organizations, and government agencies across the United States. We transform your learning, meetings and facilitated sessions.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Aaron is nationally recognized for his learning, meetings, and facilitation work with boards, volunteers, members, and staff.</a:t>
            </a:r>
            <a:endParaRPr lang="en-CA" dirty="0">
              <a:solidFill>
                <a:schemeClr val="tx1"/>
              </a:solidFill>
              <a:latin typeface="Arial" panose="020B0604020202020204" pitchFamily="34" charset="0"/>
              <a:ea typeface="MS PMincho" panose="02020600040205080304" pitchFamily="18" charset="-128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Aaron lives in Dallas, TX, with his husband, Trevor, and his mini goldendoodle, Luca.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When not working, Aaron loves walking, reading, and listening to true crime podcasts. </a:t>
            </a:r>
          </a:p>
        </p:txBody>
      </p:sp>
      <p:pic>
        <p:nvPicPr>
          <p:cNvPr id="2" name="Picture 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3E38B61-BB63-FB5C-52EC-1FC0A04A2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687" y="1086920"/>
            <a:ext cx="2764714" cy="27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9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"/>
          <p:cNvSpPr txBox="1">
            <a:spLocks noGrp="1"/>
          </p:cNvSpPr>
          <p:nvPr>
            <p:ph type="sldNum" idx="12"/>
          </p:nvPr>
        </p:nvSpPr>
        <p:spPr>
          <a:xfrm>
            <a:off x="7869708" y="4752321"/>
            <a:ext cx="774230" cy="9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en-US"/>
              <a:t> </a:t>
            </a:r>
            <a:r>
              <a:rPr lang="en-US" cap="none"/>
              <a:t>PAGE </a:t>
            </a:r>
            <a:fld id="{00000000-1234-1234-1234-123412341234}" type="slidenum">
              <a:rPr lang="en-US" sz="1000"/>
              <a:t>4</a:t>
            </a:fld>
            <a:endParaRPr sz="1000"/>
          </a:p>
        </p:txBody>
      </p:sp>
      <p:sp>
        <p:nvSpPr>
          <p:cNvPr id="245" name="Google Shape;245;p2"/>
          <p:cNvSpPr txBox="1"/>
          <p:nvPr/>
        </p:nvSpPr>
        <p:spPr>
          <a:xfrm>
            <a:off x="358663" y="810055"/>
            <a:ext cx="590640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3200" i="0" u="none" strike="noStrike" cap="none" dirty="0">
                <a:solidFill>
                  <a:srgbClr val="F94239"/>
                </a:solidFill>
                <a:latin typeface="Times New Roman" panose="02020603050405020304" pitchFamily="18" charset="0"/>
                <a:ea typeface="Libre Baskerville"/>
                <a:cs typeface="Times New Roman" panose="02020603050405020304" pitchFamily="18" charset="0"/>
                <a:sym typeface="Libre Baskerville"/>
              </a:rPr>
              <a:t>Christine Saunders</a:t>
            </a:r>
            <a:endParaRPr sz="32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14EC59-D303-FAA9-665D-A5F7844CA255}"/>
              </a:ext>
            </a:extLst>
          </p:cNvPr>
          <p:cNvSpPr txBox="1"/>
          <p:nvPr/>
        </p:nvSpPr>
        <p:spPr>
          <a:xfrm>
            <a:off x="358663" y="1394790"/>
            <a:ext cx="5789581" cy="2608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President &amp; Founder, Halmyre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Our focus: North American associations, regulators and public </a:t>
            </a:r>
            <a:r>
              <a:rPr lang="en-US" dirty="0">
                <a:solidFill>
                  <a:schemeClr val="tx1"/>
                </a:solidFill>
                <a:latin typeface="+mj-lt"/>
                <a:ea typeface="MS PMincho" panose="02020600040205080304" pitchFamily="18" charset="-128"/>
                <a:cs typeface="Arial" panose="020B0604020202020204" pitchFamily="34" charset="0"/>
              </a:rPr>
              <a:t>institutions. We are </a:t>
            </a:r>
            <a:r>
              <a:rPr lang="en-US" dirty="0">
                <a:solidFill>
                  <a:schemeClr val="tx1"/>
                </a:solidFill>
                <a:effectLst/>
                <a:latin typeface="+mj-lt"/>
              </a:rPr>
              <a:t>experts on value proposition, pricing, and voice of the future member strategies.</a:t>
            </a:r>
            <a:endParaRPr lang="en-CA" dirty="0">
              <a:solidFill>
                <a:schemeClr val="tx1"/>
              </a:solidFill>
              <a:latin typeface="+mj-lt"/>
              <a:ea typeface="MS PMincho" panose="02020600040205080304" pitchFamily="18" charset="-128"/>
            </a:endParaRP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Christine is a consultant and award-winning speaker on growth strategy for associations and other non-profits. 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Philosophy major (politics and ethics), entrepreneur, teacher, consultant and hobby farmer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2 dogs, 1 cat, some chickens and a husband!</a:t>
            </a:r>
            <a:endParaRPr lang="en-CA" sz="1400" dirty="0">
              <a:solidFill>
                <a:schemeClr val="tx1"/>
              </a:solidFill>
              <a:effectLst/>
              <a:latin typeface="Arial" panose="020B0604020202020204" pitchFamily="34" charset="0"/>
              <a:ea typeface="MS PMincho" panose="02020600040205080304" pitchFamily="18" charset="-128"/>
            </a:endParaRP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90C418CF-F3D4-8CC3-EE98-B7776E2DD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689" y="803521"/>
            <a:ext cx="2197249" cy="32958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"/>
          <p:cNvSpPr txBox="1">
            <a:spLocks noGrp="1"/>
          </p:cNvSpPr>
          <p:nvPr>
            <p:ph type="title"/>
          </p:nvPr>
        </p:nvSpPr>
        <p:spPr>
          <a:xfrm>
            <a:off x="4698000" y="1076304"/>
            <a:ext cx="3945938" cy="94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F6D"/>
              </a:buClr>
              <a:buSzPts val="2000"/>
              <a:buFont typeface="Libre Baskerville"/>
              <a:buNone/>
            </a:pPr>
            <a:r>
              <a:rPr lang="en-CA" sz="2200" dirty="0">
                <a:effectLst/>
                <a:latin typeface="Libre Baskerville" panose="02000000000000000000" pitchFamily="2" charset="0"/>
                <a:ea typeface="MS PMincho" panose="02020600040205080304" pitchFamily="18" charset="-128"/>
              </a:rPr>
              <a:t>AI Solutions With a </a:t>
            </a:r>
            <a:r>
              <a:rPr lang="en-CA" sz="2200" dirty="0">
                <a:latin typeface="Libre Baskerville" panose="02000000000000000000" pitchFamily="2" charset="0"/>
                <a:ea typeface="MS PMincho" panose="02020600040205080304" pitchFamily="18" charset="-128"/>
              </a:rPr>
              <a:t>M</a:t>
            </a:r>
            <a:r>
              <a:rPr lang="en-CA" sz="2200" dirty="0">
                <a:effectLst/>
                <a:latin typeface="Libre Baskerville" panose="02000000000000000000" pitchFamily="2" charset="0"/>
                <a:ea typeface="MS PMincho" panose="02020600040205080304" pitchFamily="18" charset="-128"/>
              </a:rPr>
              <a:t>ember-Centric Approach </a:t>
            </a:r>
            <a:endParaRPr lang="en-US" sz="2200" dirty="0">
              <a:latin typeface="Libre Baskerville" panose="02000000000000000000" pitchFamily="2" charset="0"/>
            </a:endParaRPr>
          </a:p>
        </p:txBody>
      </p:sp>
      <p:sp>
        <p:nvSpPr>
          <p:cNvPr id="231" name="Google Shape;231;p3"/>
          <p:cNvSpPr txBox="1">
            <a:spLocks noGrp="1"/>
          </p:cNvSpPr>
          <p:nvPr>
            <p:ph type="body" idx="1"/>
          </p:nvPr>
        </p:nvSpPr>
        <p:spPr>
          <a:xfrm>
            <a:off x="463550" y="484189"/>
            <a:ext cx="3982450" cy="356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/>
          </a:p>
        </p:txBody>
      </p:sp>
      <p:sp>
        <p:nvSpPr>
          <p:cNvPr id="233" name="Google Shape;233;p3"/>
          <p:cNvSpPr txBox="1">
            <a:spLocks noGrp="1"/>
          </p:cNvSpPr>
          <p:nvPr>
            <p:ph type="sldNum" idx="12"/>
          </p:nvPr>
        </p:nvSpPr>
        <p:spPr>
          <a:xfrm>
            <a:off x="6510338" y="4744131"/>
            <a:ext cx="2133600" cy="11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en-US"/>
              <a:t>  </a:t>
            </a:r>
            <a:r>
              <a:rPr lang="en-US" cap="none"/>
              <a:t>PAGE</a:t>
            </a:r>
            <a:r>
              <a:rPr lang="en-US"/>
              <a:t> </a:t>
            </a:r>
            <a:fld id="{00000000-1234-1234-1234-123412341234}" type="slidenum">
              <a:rPr lang="en-US" sz="1000"/>
              <a:t>5</a:t>
            </a:fld>
            <a:endParaRPr sz="1000"/>
          </a:p>
        </p:txBody>
      </p:sp>
      <p:sp>
        <p:nvSpPr>
          <p:cNvPr id="234" name="Google Shape;234;p3"/>
          <p:cNvSpPr txBox="1">
            <a:spLocks noGrp="1"/>
          </p:cNvSpPr>
          <p:nvPr>
            <p:ph type="body" idx="2"/>
          </p:nvPr>
        </p:nvSpPr>
        <p:spPr>
          <a:xfrm>
            <a:off x="4697413" y="1836045"/>
            <a:ext cx="3946525" cy="223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151F6D"/>
              </a:buClr>
              <a:buSzPts val="1200"/>
              <a:buNone/>
            </a:pPr>
            <a:r>
              <a:rPr lang="en-US" sz="1200" b="1" i="0" dirty="0">
                <a:solidFill>
                  <a:srgbClr val="151F6D"/>
                </a:solidFill>
                <a:latin typeface="Arial"/>
                <a:ea typeface="Arial"/>
                <a:cs typeface="Arial"/>
                <a:sym typeface="Arial"/>
              </a:rPr>
              <a:t>Today’s agenda:</a:t>
            </a:r>
            <a:endParaRPr dirty="0"/>
          </a:p>
          <a:p>
            <a:pPr marL="171450" lvl="0" indent="-17145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151F6D"/>
              </a:buClr>
              <a:buSzPts val="12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51F6D"/>
                </a:solidFill>
              </a:rPr>
              <a:t>Discover how AI can enhance your understanding of member needs and preferences.</a:t>
            </a:r>
          </a:p>
          <a:p>
            <a:pPr marL="171450" lvl="0" indent="-17145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151F6D"/>
              </a:buClr>
              <a:buSzPts val="12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51F6D"/>
                </a:solidFill>
              </a:rPr>
              <a:t>Ensure genuine member insights power your strategic planning process.</a:t>
            </a:r>
          </a:p>
          <a:p>
            <a:pPr marL="171450" lvl="0" indent="-17145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151F6D"/>
              </a:buClr>
              <a:buSzPts val="12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51F6D"/>
                </a:solidFill>
              </a:rPr>
              <a:t>Facilitate discussion amongst association peers</a:t>
            </a:r>
          </a:p>
          <a:p>
            <a:pPr marL="171450" lvl="0" indent="-17145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151F6D"/>
              </a:buClr>
              <a:buSzPts val="12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51F6D"/>
                </a:solidFill>
              </a:rPr>
              <a:t>Active Q &amp; A to explore together and deepen understanding</a:t>
            </a:r>
          </a:p>
          <a:p>
            <a:pPr marL="171450" lvl="0" indent="-17145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151F6D"/>
              </a:buClr>
              <a:buSzPts val="12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51F6D"/>
                </a:solidFill>
              </a:rPr>
              <a:t>Summary of key take-aways</a:t>
            </a:r>
          </a:p>
          <a:p>
            <a:pPr marL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151F6D"/>
              </a:buClr>
              <a:buSzPts val="1200"/>
              <a:buNone/>
            </a:pPr>
            <a:endParaRPr lang="en-US" sz="1200" dirty="0">
              <a:solidFill>
                <a:srgbClr val="151F6D"/>
              </a:solidFill>
            </a:endParaRPr>
          </a:p>
        </p:txBody>
      </p:sp>
      <p:pic>
        <p:nvPicPr>
          <p:cNvPr id="235" name="Google Shape;235;p3"/>
          <p:cNvPicPr preferRelativeResize="0"/>
          <p:nvPr/>
        </p:nvPicPr>
        <p:blipFill rotWithShape="1">
          <a:blip r:embed="rId3">
            <a:alphaModFix/>
          </a:blip>
          <a:srcRect l="18374" t="4163" r="18104" b="4813"/>
          <a:stretch/>
        </p:blipFill>
        <p:spPr>
          <a:xfrm>
            <a:off x="463550" y="484188"/>
            <a:ext cx="4013034" cy="3833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23D9-500A-4BA2-E67E-EC17E31F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Interactive Discussion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38686-380E-95A8-51DE-A995713EB5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 smtClean="0"/>
              <a:t>6</a:t>
            </a:fld>
            <a:endParaRPr sz="1000"/>
          </a:p>
        </p:txBody>
      </p:sp>
      <p:pic>
        <p:nvPicPr>
          <p:cNvPr id="7" name="Picture 6" descr="Two blank speech balloons">
            <a:extLst>
              <a:ext uri="{FF2B5EF4-FFF2-40B4-BE49-F238E27FC236}">
                <a16:creationId xmlns:a16="http://schemas.microsoft.com/office/drawing/2014/main" id="{FA524523-6A4F-ED74-67D0-4206B4AF4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8" y="1220687"/>
            <a:ext cx="4493419" cy="28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66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4B59-3B2A-BBC4-6D17-7405E6F6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4F3397-D84A-7371-8D97-EFDCFFF4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 cap="all"/>
              <a:t>Page </a:t>
            </a:r>
            <a:fld id="{2066355A-084C-D24E-9AD2-7E4FC41EA627}" type="slidenum">
              <a:rPr lang="en-US" sz="1000" smtClean="0"/>
              <a:pPr/>
              <a:t>7</a:t>
            </a:fld>
            <a:endParaRPr lang="en-US" sz="1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ED15E-7E47-7912-B23B-90C8A1504BF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AI in Action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C651C-D5F4-BA6A-9ECA-7E111BD7A2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7498" y="1290546"/>
            <a:ext cx="8187859" cy="3691102"/>
          </a:xfrm>
        </p:spPr>
        <p:txBody>
          <a:bodyPr/>
          <a:lstStyle/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CA" b="1" dirty="0"/>
              <a:t>Focus on Strategic Alignment: </a:t>
            </a:r>
            <a:r>
              <a:rPr lang="en-CA" dirty="0"/>
              <a:t>Apply AI to refine strategic goals—for example, using trend analysis tools to align initiatives with emerging industry challenges and member needs.</a:t>
            </a:r>
          </a:p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CA" b="1" dirty="0"/>
              <a:t>Maintain Human Leadership: </a:t>
            </a:r>
            <a:r>
              <a:rPr lang="en-CA" dirty="0"/>
              <a:t>Use AI to generate ideas or draft communications but rely on human leaders for final decision-making and ensuring alignment with your association's vision.</a:t>
            </a:r>
          </a:p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CA" b="1" dirty="0"/>
              <a:t>Start Small, Scale Strategically: </a:t>
            </a:r>
            <a:r>
              <a:rPr lang="en-CA" dirty="0"/>
              <a:t>Pilot AI in one part of the planning process, such as creating competitive scans, before expanding to other areas like forecasting or operational planning.</a:t>
            </a:r>
          </a:p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CA" b="1" dirty="0"/>
              <a:t>Transform Strategy Into Action: </a:t>
            </a:r>
            <a:r>
              <a:rPr lang="en-CA" dirty="0"/>
              <a:t>After defining strategic goals, use AI tools to help break them into operational tasks—for example, creating detailed project plans based on a strategic roadmap.</a:t>
            </a:r>
          </a:p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CA" b="1" dirty="0"/>
              <a:t>Challenge your Consultants: </a:t>
            </a:r>
            <a:r>
              <a:rPr lang="en-CA" dirty="0"/>
              <a:t>They should be leveraging AI for efficiency (e.g., data analysis) AND to disrupt traditional strategic planning thinking and processes – and pricing! </a:t>
            </a:r>
          </a:p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CA" b="1" dirty="0"/>
              <a:t>Use Caution with Sensitive Info: </a:t>
            </a:r>
            <a:r>
              <a:rPr lang="en-CA" dirty="0"/>
              <a:t>Think twice before entering confidential or personal information into open platforms such as ChatGPT. Ask your consultants what platforms they will be using.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48829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34F87-F7E0-1716-C577-2345B3E11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Some of the Tools We Mentioned (and some we didn’t!)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6A2DD-CA9C-2319-5B0C-6157063F5D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 smtClean="0"/>
              <a:t>8</a:t>
            </a:fld>
            <a:endParaRPr sz="1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EE86-2D79-7ADA-10E2-9B63BACFD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Not comprehensive, but some tools we use ourselves, or know of: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D6E90-1A7A-4068-62E1-88434BC0CCE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6079" y="1238344"/>
            <a:ext cx="8187859" cy="26668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dirty="0"/>
              <a:t>ChatGPT, Gemini, Copilot – general content support, data analysis, drafting support (not private)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dirty="0"/>
              <a:t>Google </a:t>
            </a:r>
            <a:r>
              <a:rPr lang="en-CA" dirty="0" err="1"/>
              <a:t>NotebookLM</a:t>
            </a:r>
            <a:r>
              <a:rPr lang="en-CA" dirty="0"/>
              <a:t> – Private information synthesis and summary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dirty="0"/>
              <a:t>Note-taking software – e.g., Fathom, Zoom’s AI assistant, Otter.ai, Gemini, dozens others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dirty="0" err="1"/>
              <a:t>BettyBot</a:t>
            </a:r>
            <a:r>
              <a:rPr lang="en-CA" dirty="0"/>
              <a:t> – </a:t>
            </a:r>
            <a:r>
              <a:rPr lang="en-CA" dirty="0" err="1"/>
              <a:t>ChatBots</a:t>
            </a:r>
            <a:r>
              <a:rPr lang="en-CA" dirty="0"/>
              <a:t> customized for Association knowledge bases (collect member feedback, questions)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dirty="0"/>
              <a:t>Open text analysis tools (IBM Watson, </a:t>
            </a:r>
            <a:r>
              <a:rPr lang="en-CA" dirty="0" err="1"/>
              <a:t>Lexalytics</a:t>
            </a:r>
            <a:r>
              <a:rPr lang="en-CA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dirty="0"/>
              <a:t>Data analysis (SurveyMonkey AI, Tableau/Power BI)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dirty="0"/>
              <a:t>Graphic design/marketing (Canva, Sprout Social, </a:t>
            </a:r>
            <a:r>
              <a:rPr lang="en-CA" dirty="0" err="1"/>
              <a:t>Semrush</a:t>
            </a:r>
            <a:r>
              <a:rPr lang="en-CA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dirty="0"/>
              <a:t>Directory of AI tools: </a:t>
            </a:r>
            <a:r>
              <a:rPr lang="en-CA" dirty="0">
                <a:hlinkClick r:id="rId2"/>
              </a:rPr>
              <a:t>https://www.futurepedia.io/ai-tools</a:t>
            </a:r>
            <a:r>
              <a:rPr lang="en-CA" dirty="0"/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b="1" dirty="0"/>
              <a:t>Bottom line: </a:t>
            </a:r>
            <a:r>
              <a:rPr lang="en-CA" dirty="0"/>
              <a:t>many familiar tech tools are incorporating native AI – it’s becoming standard</a:t>
            </a:r>
          </a:p>
        </p:txBody>
      </p:sp>
    </p:spTree>
    <p:extLst>
      <p:ext uri="{BB962C8B-B14F-4D97-AF65-F5344CB8AC3E}">
        <p14:creationId xmlns:p14="http://schemas.microsoft.com/office/powerpoint/2010/main" val="1330969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DB65D-811F-C529-48F7-B8701CD3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Halmyre.ai Alpha Test Opportunity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05574D-6E16-A44D-204A-5D266BEAAC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PAGE </a:t>
            </a:r>
            <a:fld id="{00000000-1234-1234-1234-123412341234}" type="slidenum">
              <a:rPr lang="en-US" sz="1000" smtClean="0"/>
              <a:t>9</a:t>
            </a:fld>
            <a:endParaRPr sz="1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81A7D-87C6-555C-775B-B8D0F62BD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Hally – an Association Growth Strategy AI Tool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8743AE-ABEA-EA15-AA91-B9B15D5BBCC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CA" sz="1600" dirty="0"/>
              <a:t>Seeking volunteers!</a:t>
            </a:r>
          </a:p>
          <a:p>
            <a:pPr>
              <a:lnSpc>
                <a:spcPct val="150000"/>
              </a:lnSpc>
            </a:pPr>
            <a:r>
              <a:rPr lang="en-CA" sz="1600" dirty="0"/>
              <a:t>Details to follow in the post-webinar email</a:t>
            </a:r>
          </a:p>
        </p:txBody>
      </p:sp>
    </p:spTree>
    <p:extLst>
      <p:ext uri="{BB962C8B-B14F-4D97-AF65-F5344CB8AC3E}">
        <p14:creationId xmlns:p14="http://schemas.microsoft.com/office/powerpoint/2010/main" val="82137490"/>
      </p:ext>
    </p:extLst>
  </p:cSld>
  <p:clrMapOvr>
    <a:masterClrMapping/>
  </p:clrMapOvr>
</p:sld>
</file>

<file path=ppt/theme/theme1.xml><?xml version="1.0" encoding="utf-8"?>
<a:theme xmlns:a="http://schemas.openxmlformats.org/drawingml/2006/main" name="1_Halmyre_Master_Template_V02">
  <a:themeElements>
    <a:clrScheme name="Custom 1">
      <a:dk1>
        <a:srgbClr val="151F6D"/>
      </a:dk1>
      <a:lt1>
        <a:srgbClr val="FFFFFF"/>
      </a:lt1>
      <a:dk2>
        <a:srgbClr val="F9423A"/>
      </a:dk2>
      <a:lt2>
        <a:srgbClr val="FFFFFF"/>
      </a:lt2>
      <a:accent1>
        <a:srgbClr val="B2B4B2"/>
      </a:accent1>
      <a:accent2>
        <a:srgbClr val="5C88DA"/>
      </a:accent2>
      <a:accent3>
        <a:srgbClr val="FEAD77"/>
      </a:accent3>
      <a:accent4>
        <a:srgbClr val="006C5B"/>
      </a:accent4>
      <a:accent5>
        <a:srgbClr val="6BCABA"/>
      </a:accent5>
      <a:accent6>
        <a:srgbClr val="5B677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Halmyre_Master_Template_V02">
  <a:themeElements>
    <a:clrScheme name="Custom 1">
      <a:dk1>
        <a:srgbClr val="151F6D"/>
      </a:dk1>
      <a:lt1>
        <a:srgbClr val="FFFFFF"/>
      </a:lt1>
      <a:dk2>
        <a:srgbClr val="F9423A"/>
      </a:dk2>
      <a:lt2>
        <a:srgbClr val="FFFFFF"/>
      </a:lt2>
      <a:accent1>
        <a:srgbClr val="B2B4B2"/>
      </a:accent1>
      <a:accent2>
        <a:srgbClr val="5C88DA"/>
      </a:accent2>
      <a:accent3>
        <a:srgbClr val="FEAD77"/>
      </a:accent3>
      <a:accent4>
        <a:srgbClr val="006C5B"/>
      </a:accent4>
      <a:accent5>
        <a:srgbClr val="6BCABA"/>
      </a:accent5>
      <a:accent6>
        <a:srgbClr val="5B677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almyre_Master_Template_V02">
  <a:themeElements>
    <a:clrScheme name="Custom 1">
      <a:dk1>
        <a:srgbClr val="151F6D"/>
      </a:dk1>
      <a:lt1>
        <a:srgbClr val="FFFFFF"/>
      </a:lt1>
      <a:dk2>
        <a:srgbClr val="F9423A"/>
      </a:dk2>
      <a:lt2>
        <a:srgbClr val="FFFFFF"/>
      </a:lt2>
      <a:accent1>
        <a:srgbClr val="B2B4B2"/>
      </a:accent1>
      <a:accent2>
        <a:srgbClr val="5C88DA"/>
      </a:accent2>
      <a:accent3>
        <a:srgbClr val="FEAD77"/>
      </a:accent3>
      <a:accent4>
        <a:srgbClr val="006C5B"/>
      </a:accent4>
      <a:accent5>
        <a:srgbClr val="6BCABA"/>
      </a:accent5>
      <a:accent6>
        <a:srgbClr val="5B677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5124</TotalTime>
  <Words>947</Words>
  <Application>Microsoft Office PowerPoint</Application>
  <PresentationFormat>On-screen Show (16:9)</PresentationFormat>
  <Paragraphs>102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Wingdings</vt:lpstr>
      <vt:lpstr>Times</vt:lpstr>
      <vt:lpstr>Times New Roman</vt:lpstr>
      <vt:lpstr>Arial</vt:lpstr>
      <vt:lpstr>Calibri</vt:lpstr>
      <vt:lpstr>Libre Baskerville</vt:lpstr>
      <vt:lpstr>1_Halmyre_Master_Template_V02</vt:lpstr>
      <vt:lpstr>2_Halmyre_Master_Template_V02</vt:lpstr>
      <vt:lpstr>Halmyre_Master_Template_V02</vt:lpstr>
      <vt:lpstr>PowerPoint Presentation</vt:lpstr>
      <vt:lpstr>Some Housekeeping Reminders</vt:lpstr>
      <vt:lpstr>PowerPoint Presentation</vt:lpstr>
      <vt:lpstr>PowerPoint Presentation</vt:lpstr>
      <vt:lpstr>AI Solutions With a Member-Centric Approach </vt:lpstr>
      <vt:lpstr>Interactive Discussion</vt:lpstr>
      <vt:lpstr>Key Takeaways</vt:lpstr>
      <vt:lpstr>Some of the Tools We Mentioned (and some we didn’t!)</vt:lpstr>
      <vt:lpstr>Halmyre.ai Alpha Test Opportunity</vt:lpstr>
      <vt:lpstr>In Closing</vt:lpstr>
      <vt:lpstr>Evaluation and CAE Recognition</vt:lpstr>
      <vt:lpstr>Upcoming Events</vt:lpstr>
      <vt:lpstr>In Closing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Next Crisis</dc:title>
  <dc:creator>Gabrielle Pribluda</dc:creator>
  <cp:lastModifiedBy>Christine James</cp:lastModifiedBy>
  <cp:revision>69</cp:revision>
  <dcterms:created xsi:type="dcterms:W3CDTF">2024-03-14T15:06:19Z</dcterms:created>
  <dcterms:modified xsi:type="dcterms:W3CDTF">2025-01-23T18:25:32Z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